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2" r:id="rId2"/>
    <p:sldId id="579" r:id="rId3"/>
    <p:sldId id="588" r:id="rId4"/>
    <p:sldId id="582" r:id="rId5"/>
    <p:sldId id="584" r:id="rId6"/>
    <p:sldId id="585" r:id="rId7"/>
    <p:sldId id="587" r:id="rId8"/>
    <p:sldId id="586" r:id="rId9"/>
    <p:sldId id="589" r:id="rId10"/>
    <p:sldId id="583" r:id="rId1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542"/>
            <p14:sldId id="579"/>
            <p14:sldId id="588"/>
            <p14:sldId id="582"/>
            <p14:sldId id="584"/>
            <p14:sldId id="585"/>
            <p14:sldId id="587"/>
            <p14:sldId id="586"/>
            <p14:sldId id="589"/>
            <p14:sldId id="5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7334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 Fuglseth" initials="KF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F3D"/>
    <a:srgbClr val="E44E46"/>
    <a:srgbClr val="E54F46"/>
    <a:srgbClr val="E65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8FDDD-6A7D-4E39-8EB1-85C4EDD3A1CF}" v="621" dt="2018-10-04T19:16:42.830"/>
    <p1510:client id="{027C2A10-28FB-4D91-BF44-C978C0CA10AE}" v="566" dt="2018-10-04T20:21:14.195"/>
    <p1510:client id="{EF421431-C957-9F79-3E3D-B90DBC8F1804}" v="5" dt="2018-10-04T19:08:45.831"/>
    <p1510:client id="{1E748A85-7A10-F63D-D46C-92595FD7088E}" v="236" dt="2018-10-04T20:16:01.181"/>
    <p1510:client id="{F7AB4ED3-EC02-48E3-BFF5-F1CD6CEA8D32}" v="192" dt="2018-10-05T06:55:05.926"/>
    <p1510:client id="{F3E09EEB-DE93-488C-9EB6-EB456EDA17A1}" v="23" dt="2018-10-05T10:00:11.730"/>
    <p1510:client id="{4AEB62CE-0C9C-4B50-9A2A-E35ED067A191}" v="124" dt="2018-10-05T08:03:50.573"/>
    <p1510:client id="{7325A703-0510-A0DC-C7C9-A4DB878644C9}" v="25" dt="2018-10-05T07:04:05.532"/>
    <p1510:client id="{33390BCD-234C-7D9F-CF38-2E9E2CD13EFB}" v="9" dt="2018-10-05T10:19:08.534"/>
    <p1510:client id="{C6E9E5E2-D4C6-4E4B-A1E0-B6870681062D}" v="17" dt="2018-10-05T10:53:47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17334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Cecilia Rydving" userId="S::karin.rydving@uib.no::79034c74-40e6-4c8b-839e-dbd2a1b9bcdc" providerId="AD" clId="Web-{D15D2389-A665-4346-AFB2-EE449586F109}"/>
    <pc:docChg chg="modSld">
      <pc:chgData name="Karin Cecilia Rydving" userId="S::karin.rydving@uib.no::79034c74-40e6-4c8b-839e-dbd2a1b9bcdc" providerId="AD" clId="Web-{D15D2389-A665-4346-AFB2-EE449586F109}" dt="2018-10-05T11:03:22.628" v="3" actId="20577"/>
      <pc:docMkLst>
        <pc:docMk/>
      </pc:docMkLst>
      <pc:sldChg chg="modSp">
        <pc:chgData name="Karin Cecilia Rydving" userId="S::karin.rydving@uib.no::79034c74-40e6-4c8b-839e-dbd2a1b9bcdc" providerId="AD" clId="Web-{D15D2389-A665-4346-AFB2-EE449586F109}" dt="2018-10-05T11:03:22.628" v="2" actId="20577"/>
        <pc:sldMkLst>
          <pc:docMk/>
          <pc:sldMk cId="3827518847" sldId="553"/>
        </pc:sldMkLst>
        <pc:spChg chg="mod">
          <ac:chgData name="Karin Cecilia Rydving" userId="S::karin.rydving@uib.no::79034c74-40e6-4c8b-839e-dbd2a1b9bcdc" providerId="AD" clId="Web-{D15D2389-A665-4346-AFB2-EE449586F109}" dt="2018-10-05T11:03:22.628" v="2" actId="20577"/>
          <ac:spMkLst>
            <pc:docMk/>
            <pc:sldMk cId="3827518847" sldId="553"/>
            <ac:spMk id="3" creationId="{00000000-0000-0000-0000-000000000000}"/>
          </ac:spMkLst>
        </pc:spChg>
      </pc:sldChg>
    </pc:docChg>
  </pc:docChgLst>
  <pc:docChgLst>
    <pc:chgData name="Karin Cecilia Rydving" userId="S::karin.rydving@uib.no::79034c74-40e6-4c8b-839e-dbd2a1b9bcdc" providerId="AD" clId="Web-{0933AB76-8B5F-4BD3-8DE0-A2F80A638055}"/>
    <pc:docChg chg="modSld sldOrd">
      <pc:chgData name="Karin Cecilia Rydving" userId="S::karin.rydving@uib.no::79034c74-40e6-4c8b-839e-dbd2a1b9bcdc" providerId="AD" clId="Web-{0933AB76-8B5F-4BD3-8DE0-A2F80A638055}" dt="2018-10-05T11:23:00.989" v="4"/>
      <pc:docMkLst>
        <pc:docMk/>
      </pc:docMkLst>
      <pc:sldChg chg="modSp ord">
        <pc:chgData name="Karin Cecilia Rydving" userId="S::karin.rydving@uib.no::79034c74-40e6-4c8b-839e-dbd2a1b9bcdc" providerId="AD" clId="Web-{0933AB76-8B5F-4BD3-8DE0-A2F80A638055}" dt="2018-10-05T11:23:00.989" v="4"/>
        <pc:sldMkLst>
          <pc:docMk/>
          <pc:sldMk cId="418908226" sldId="581"/>
        </pc:sldMkLst>
        <pc:spChg chg="mod">
          <ac:chgData name="Karin Cecilia Rydving" userId="S::karin.rydving@uib.no::79034c74-40e6-4c8b-839e-dbd2a1b9bcdc" providerId="AD" clId="Web-{0933AB76-8B5F-4BD3-8DE0-A2F80A638055}" dt="2018-10-05T11:23:00.755" v="2" actId="20577"/>
          <ac:spMkLst>
            <pc:docMk/>
            <pc:sldMk cId="418908226" sldId="581"/>
            <ac:spMk id="3" creationId="{E893A1C2-AC30-492B-8D22-B56D61F654A1}"/>
          </ac:spMkLst>
        </pc:spChg>
      </pc:sldChg>
    </pc:docChg>
  </pc:docChgLst>
  <pc:docChgLst>
    <pc:chgData name="Anne Bjørkum Åsmul" userId="S::anne.asmul@uib.no::703f3e23-b35f-45bb-a0c5-e7a47250bbce" providerId="AD" clId="Web-{7D8A16F0-4006-B7BC-89A7-EC30D7660AD1}"/>
    <pc:docChg chg="addSld modSection">
      <pc:chgData name="Anne Bjørkum Åsmul" userId="S::anne.asmul@uib.no::703f3e23-b35f-45bb-a0c5-e7a47250bbce" providerId="AD" clId="Web-{7D8A16F0-4006-B7BC-89A7-EC30D7660AD1}" dt="2018-10-05T11:05:14.745" v="0"/>
      <pc:docMkLst>
        <pc:docMk/>
      </pc:docMkLst>
      <pc:sldChg chg="new">
        <pc:chgData name="Anne Bjørkum Åsmul" userId="S::anne.asmul@uib.no::703f3e23-b35f-45bb-a0c5-e7a47250bbce" providerId="AD" clId="Web-{7D8A16F0-4006-B7BC-89A7-EC30D7660AD1}" dt="2018-10-05T11:05:14.745" v="0"/>
        <pc:sldMkLst>
          <pc:docMk/>
          <pc:sldMk cId="418908226" sldId="5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/>
          <a:lstStyle>
            <a:lvl1pPr algn="l">
              <a:defRPr sz="2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6576" y="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/>
          <a:lstStyle>
            <a:lvl1pPr algn="r">
              <a:defRPr sz="2300"/>
            </a:lvl1pPr>
          </a:lstStyle>
          <a:p>
            <a:fld id="{0ED70CDE-D9CE-4354-94E4-1FD6DB967311}" type="datetimeFigureOut">
              <a:rPr lang="nb-NO" smtClean="0"/>
              <a:t>24.10.2018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5226679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 anchor="b"/>
          <a:lstStyle>
            <a:lvl1pPr algn="l">
              <a:defRPr sz="2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6576" y="5226679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 anchor="b"/>
          <a:lstStyle>
            <a:lvl1pPr algn="r">
              <a:defRPr sz="23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/>
          <a:lstStyle>
            <a:lvl1pPr algn="l">
              <a:defRPr sz="2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6576" y="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/>
          <a:lstStyle>
            <a:lvl1pPr algn="r">
              <a:defRPr sz="2300"/>
            </a:lvl1pPr>
          </a:lstStyle>
          <a:p>
            <a:fld id="{8FDDE89A-F0D7-4FF6-B2F1-98DC7792C91E}" type="datetimeFigureOut">
              <a:rPr lang="nb-NO" smtClean="0"/>
              <a:t>24.10.2018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-10388600" y="4125913"/>
            <a:ext cx="27516138" cy="20637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6818" tIns="88409" rIns="176818" bIns="8840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789" y="26138177"/>
            <a:ext cx="5390304" cy="24762474"/>
          </a:xfrm>
          <a:prstGeom prst="rect">
            <a:avLst/>
          </a:prstGeom>
        </p:spPr>
        <p:txBody>
          <a:bodyPr vert="horz" lIns="176818" tIns="88409" rIns="176818" bIns="8840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5226679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 anchor="b"/>
          <a:lstStyle>
            <a:lvl1pPr algn="l">
              <a:defRPr sz="2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6576" y="52266790"/>
            <a:ext cx="2919748" cy="2751387"/>
          </a:xfrm>
          <a:prstGeom prst="rect">
            <a:avLst/>
          </a:prstGeom>
        </p:spPr>
        <p:txBody>
          <a:bodyPr vert="horz" lIns="176818" tIns="88409" rIns="176818" bIns="88409" rtlCol="0" anchor="b"/>
          <a:lstStyle>
            <a:lvl1pPr algn="r">
              <a:defRPr sz="23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National policies on open access and open data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Maria-Carme Torras Calvo, Library Director, University of Bergen Library </a:t>
            </a:r>
            <a:r>
              <a:rPr lang="en-US" dirty="0" smtClean="0"/>
              <a:t> 15 min</a:t>
            </a:r>
          </a:p>
          <a:p>
            <a:r>
              <a:rPr lang="en-US" b="1" dirty="0" smtClean="0"/>
              <a:t>Access breakdown – Negotiating open access with Elsevier and other publishers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Paul Simon Svanberg, Head of Acquisitions, University of Bergen Library 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Open data in climate research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Rocio </a:t>
            </a:r>
            <a:r>
              <a:rPr lang="en-US" i="1" dirty="0" err="1" smtClean="0"/>
              <a:t>Castano</a:t>
            </a:r>
            <a:r>
              <a:rPr lang="en-US" i="1" dirty="0" smtClean="0"/>
              <a:t> Primo, Data Manager, Geophysical Institute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FAIR data for research: the case of language data and tools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Koenraad De Smedt, Professor, Computational Linguistics, Department of Linguistics, Literary and Aesthetic Studies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When: </a:t>
            </a:r>
            <a:r>
              <a:rPr lang="en-US" dirty="0" smtClean="0"/>
              <a:t>October 24, 10.00-12.00. 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45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768175">
              <a:defRPr/>
            </a:pPr>
            <a:r>
              <a:rPr lang="en-US" dirty="0" smtClean="0">
                <a:cs typeface="Calibri"/>
              </a:rPr>
              <a:t>Over</a:t>
            </a:r>
            <a:r>
              <a:rPr lang="en-US" baseline="0" dirty="0" smtClean="0">
                <a:cs typeface="Calibri"/>
              </a:rPr>
              <a:t> the last years, n</a:t>
            </a:r>
            <a:r>
              <a:rPr lang="en-US" dirty="0" smtClean="0">
                <a:cs typeface="Calibri"/>
              </a:rPr>
              <a:t>ational and European focus on policies promoting or</a:t>
            </a:r>
            <a:r>
              <a:rPr lang="en-US" baseline="0" dirty="0" smtClean="0">
                <a:cs typeface="Calibri"/>
              </a:rPr>
              <a:t> requiring open science.</a:t>
            </a:r>
            <a:endParaRPr lang="en-US" dirty="0" smtClean="0">
              <a:cs typeface="Calibri"/>
            </a:endParaRPr>
          </a:p>
          <a:p>
            <a:r>
              <a:rPr lang="en-US" dirty="0" smtClean="0">
                <a:cs typeface="Calibri"/>
              </a:rPr>
              <a:t>Also includes:</a:t>
            </a:r>
            <a:r>
              <a:rPr lang="en-US" baseline="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Open </a:t>
            </a:r>
            <a:r>
              <a:rPr lang="en-US" dirty="0" err="1" smtClean="0">
                <a:cs typeface="Calibri"/>
              </a:rPr>
              <a:t>programware</a:t>
            </a:r>
            <a:r>
              <a:rPr lang="en-US" dirty="0" smtClean="0">
                <a:cs typeface="Calibri"/>
              </a:rPr>
              <a:t>,</a:t>
            </a:r>
            <a:r>
              <a:rPr lang="en-US" baseline="0" dirty="0" smtClean="0">
                <a:cs typeface="Calibri"/>
              </a:rPr>
              <a:t> open peer reviewing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13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2880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Launched</a:t>
            </a:r>
            <a:r>
              <a:rPr lang="nb-NO" dirty="0" smtClean="0"/>
              <a:t> august 2017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04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3 </a:t>
            </a:r>
            <a:r>
              <a:rPr lang="nb-NO" dirty="0" err="1" smtClean="0"/>
              <a:t>basic</a:t>
            </a:r>
            <a:r>
              <a:rPr lang="nb-NO" dirty="0" smtClean="0"/>
              <a:t> </a:t>
            </a:r>
            <a:r>
              <a:rPr lang="nb-NO" dirty="0" err="1" smtClean="0"/>
              <a:t>principles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769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2773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OA policy</a:t>
            </a:r>
            <a:r>
              <a:rPr lang="nb-NO" baseline="0" dirty="0" smtClean="0"/>
              <a:t> </a:t>
            </a:r>
          </a:p>
          <a:p>
            <a:r>
              <a:rPr lang="nb-NO" dirty="0" smtClean="0"/>
              <a:t>Policy for </a:t>
            </a:r>
            <a:r>
              <a:rPr lang="nb-NO" dirty="0" err="1" smtClean="0"/>
              <a:t>open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baseline="0" dirty="0" smtClean="0"/>
              <a:t> data at UiB under arbeid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8300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Speeding</a:t>
            </a:r>
            <a:r>
              <a:rPr lang="nb-NO" dirty="0" smtClean="0"/>
              <a:t> up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endParaRPr lang="nb-NO" dirty="0" smtClean="0"/>
          </a:p>
          <a:p>
            <a:r>
              <a:rPr lang="nb-NO" dirty="0" err="1" smtClean="0"/>
              <a:t>Debate</a:t>
            </a:r>
            <a:r>
              <a:rPr lang="nb-NO" dirty="0" smtClean="0"/>
              <a:t>, </a:t>
            </a:r>
            <a:r>
              <a:rPr lang="nb-NO" dirty="0" err="1" smtClean="0"/>
              <a:t>criticism</a:t>
            </a:r>
            <a:r>
              <a:rPr lang="nb-NO" dirty="0" smtClean="0"/>
              <a:t>….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05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0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140000" cy="720000"/>
          </a:xfrm>
          <a:prstGeom prst="rect">
            <a:avLst/>
          </a:prstGeom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E54F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5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4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00000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00000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00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E54F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National policies on open access to research articles and open data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Open Access </a:t>
            </a:r>
            <a:r>
              <a:rPr lang="nb-NO" dirty="0" err="1" smtClean="0"/>
              <a:t>Week</a:t>
            </a:r>
            <a:r>
              <a:rPr lang="nb-NO" dirty="0" smtClean="0"/>
              <a:t> 2018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</p:spTree>
    <p:extLst>
      <p:ext uri="{BB962C8B-B14F-4D97-AF65-F5344CB8AC3E}">
        <p14:creationId xmlns:p14="http://schemas.microsoft.com/office/powerpoint/2010/main" val="49031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45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70" y="1015007"/>
            <a:ext cx="7587754" cy="663517"/>
          </a:xfrm>
        </p:spPr>
        <p:txBody>
          <a:bodyPr/>
          <a:lstStyle/>
          <a:p>
            <a:pPr algn="ctr"/>
            <a:r>
              <a:rPr lang="nb-NO" dirty="0" smtClean="0"/>
              <a:t>Open science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64965"/>
            <a:ext cx="8492586" cy="3849291"/>
          </a:xfrm>
        </p:spPr>
        <p:txBody>
          <a:bodyPr vert="horz" lIns="0" tIns="0" rIns="0" bIns="0" rtlCol="0" anchor="t">
            <a:normAutofit/>
          </a:bodyPr>
          <a:lstStyle/>
          <a:p>
            <a:pPr marL="857250" lvl="1" indent="-457200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37" y="1804901"/>
            <a:ext cx="3338415" cy="33384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7452" y="5401877"/>
            <a:ext cx="76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OA </a:t>
            </a:r>
            <a:r>
              <a:rPr lang="nb-NO" dirty="0" err="1" smtClean="0">
                <a:solidFill>
                  <a:srgbClr val="FF0000"/>
                </a:solidFill>
              </a:rPr>
              <a:t>publications</a:t>
            </a:r>
            <a:r>
              <a:rPr lang="nb-NO" dirty="0" smtClean="0">
                <a:solidFill>
                  <a:srgbClr val="FF0000"/>
                </a:solidFill>
              </a:rPr>
              <a:t>      Open </a:t>
            </a:r>
            <a:r>
              <a:rPr lang="nb-NO" dirty="0" err="1" smtClean="0">
                <a:solidFill>
                  <a:srgbClr val="FF0000"/>
                </a:solidFill>
              </a:rPr>
              <a:t>research</a:t>
            </a:r>
            <a:r>
              <a:rPr lang="nb-NO" dirty="0" smtClean="0">
                <a:solidFill>
                  <a:srgbClr val="FF0000"/>
                </a:solidFill>
              </a:rPr>
              <a:t> data      Open </a:t>
            </a:r>
            <a:r>
              <a:rPr lang="nb-NO" dirty="0" err="1">
                <a:solidFill>
                  <a:srgbClr val="FF0000"/>
                </a:solidFill>
              </a:rPr>
              <a:t>e</a:t>
            </a:r>
            <a:r>
              <a:rPr lang="nb-NO" dirty="0" err="1" smtClean="0">
                <a:solidFill>
                  <a:srgbClr val="FF0000"/>
                </a:solidFill>
              </a:rPr>
              <a:t>ducational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resources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science?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Openess</a:t>
            </a:r>
            <a:r>
              <a:rPr lang="nb-NO" dirty="0" smtClean="0"/>
              <a:t> as a </a:t>
            </a:r>
            <a:r>
              <a:rPr lang="nb-NO" dirty="0" err="1" smtClean="0"/>
              <a:t>basic</a:t>
            </a:r>
            <a:r>
              <a:rPr lang="nb-NO" dirty="0" smtClean="0"/>
              <a:t> </a:t>
            </a:r>
            <a:r>
              <a:rPr lang="nb-NO" dirty="0" err="1" smtClean="0"/>
              <a:t>scientific</a:t>
            </a:r>
            <a:r>
              <a:rPr lang="nb-NO" dirty="0" smtClean="0"/>
              <a:t> </a:t>
            </a:r>
            <a:r>
              <a:rPr lang="nb-NO" dirty="0" err="1" smtClean="0"/>
              <a:t>principle</a:t>
            </a:r>
            <a:r>
              <a:rPr lang="nb-NO" dirty="0" smtClean="0"/>
              <a:t>: </a:t>
            </a:r>
          </a:p>
          <a:p>
            <a:pPr lvl="1"/>
            <a:r>
              <a:rPr lang="nb-NO" dirty="0" err="1" smtClean="0"/>
              <a:t>control</a:t>
            </a:r>
            <a:r>
              <a:rPr lang="nb-NO" dirty="0" smtClean="0"/>
              <a:t>, </a:t>
            </a:r>
            <a:r>
              <a:rPr lang="nb-NO" dirty="0" err="1" smtClean="0"/>
              <a:t>verification</a:t>
            </a:r>
            <a:r>
              <a:rPr lang="nb-NO" dirty="0" smtClean="0"/>
              <a:t>, </a:t>
            </a:r>
            <a:r>
              <a:rPr lang="nb-NO" dirty="0" err="1" smtClean="0"/>
              <a:t>drawing</a:t>
            </a:r>
            <a:r>
              <a:rPr lang="nb-NO" dirty="0" smtClean="0"/>
              <a:t> </a:t>
            </a:r>
            <a:r>
              <a:rPr lang="nb-NO" dirty="0" err="1" smtClean="0"/>
              <a:t>upon</a:t>
            </a:r>
            <a:r>
              <a:rPr lang="nb-NO" dirty="0" smtClean="0"/>
              <a:t> </a:t>
            </a:r>
            <a:r>
              <a:rPr lang="nb-NO" dirty="0" err="1" smtClean="0"/>
              <a:t>previous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/data</a:t>
            </a:r>
          </a:p>
          <a:p>
            <a:pPr lvl="1"/>
            <a:r>
              <a:rPr lang="nb-NO" dirty="0" err="1" smtClean="0"/>
              <a:t>making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more </a:t>
            </a:r>
            <a:r>
              <a:rPr lang="nb-NO" dirty="0" err="1" smtClean="0"/>
              <a:t>effective</a:t>
            </a:r>
            <a:r>
              <a:rPr lang="nb-NO" dirty="0" smtClean="0"/>
              <a:t> and </a:t>
            </a:r>
            <a:r>
              <a:rPr lang="nb-NO" dirty="0" err="1" smtClean="0"/>
              <a:t>fostering</a:t>
            </a:r>
            <a:r>
              <a:rPr lang="nb-NO" dirty="0" smtClean="0"/>
              <a:t> </a:t>
            </a:r>
            <a:r>
              <a:rPr lang="nb-NO" dirty="0" err="1" smtClean="0"/>
              <a:t>collaboration</a:t>
            </a:r>
            <a:endParaRPr lang="nb-NO" dirty="0" smtClean="0"/>
          </a:p>
          <a:p>
            <a:r>
              <a:rPr lang="nb-NO" dirty="0" smtClean="0"/>
              <a:t>Open </a:t>
            </a:r>
            <a:r>
              <a:rPr lang="nb-NO" dirty="0" err="1" smtClean="0"/>
              <a:t>access</a:t>
            </a:r>
            <a:r>
              <a:rPr lang="nb-NO" dirty="0" smtClean="0"/>
              <a:t> to </a:t>
            </a:r>
            <a:r>
              <a:rPr lang="nb-NO" dirty="0" err="1" smtClean="0"/>
              <a:t>knowledge</a:t>
            </a:r>
            <a:r>
              <a:rPr lang="nb-NO" dirty="0" smtClean="0"/>
              <a:t> and data as an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democratic</a:t>
            </a:r>
            <a:r>
              <a:rPr lang="nb-NO" dirty="0" smtClean="0"/>
              <a:t> </a:t>
            </a:r>
            <a:r>
              <a:rPr lang="nb-NO" dirty="0" err="1" smtClean="0"/>
              <a:t>principle</a:t>
            </a:r>
            <a:endParaRPr lang="nb-NO" dirty="0" smtClean="0"/>
          </a:p>
          <a:p>
            <a:r>
              <a:rPr lang="nb-NO" dirty="0" smtClean="0"/>
              <a:t>Barriers: </a:t>
            </a:r>
            <a:r>
              <a:rPr lang="nb-NO" dirty="0" err="1" smtClean="0"/>
              <a:t>scholarly</a:t>
            </a:r>
            <a:r>
              <a:rPr lang="nb-NO" dirty="0" smtClean="0"/>
              <a:t> </a:t>
            </a:r>
            <a:r>
              <a:rPr lang="nb-NO" dirty="0" err="1" smtClean="0"/>
              <a:t>communication</a:t>
            </a:r>
            <a:r>
              <a:rPr lang="nb-NO" dirty="0" smtClean="0"/>
              <a:t> </a:t>
            </a:r>
            <a:r>
              <a:rPr lang="nb-NO" dirty="0" err="1" smtClean="0"/>
              <a:t>behind</a:t>
            </a:r>
            <a:r>
              <a:rPr lang="nb-NO" dirty="0" smtClean="0"/>
              <a:t> </a:t>
            </a:r>
            <a:r>
              <a:rPr lang="nb-NO" dirty="0" err="1" smtClean="0"/>
              <a:t>paying</a:t>
            </a:r>
            <a:r>
              <a:rPr lang="nb-NO" dirty="0" smtClean="0"/>
              <a:t> </a:t>
            </a:r>
            <a:r>
              <a:rPr lang="nb-NO" dirty="0" err="1" smtClean="0"/>
              <a:t>walls</a:t>
            </a:r>
            <a:r>
              <a:rPr lang="nb-NO" dirty="0" smtClean="0"/>
              <a:t>, </a:t>
            </a:r>
            <a:r>
              <a:rPr lang="nb-NO" dirty="0" err="1" smtClean="0"/>
              <a:t>unavailable</a:t>
            </a:r>
            <a:r>
              <a:rPr lang="nb-NO" dirty="0" smtClean="0"/>
              <a:t> data </a:t>
            </a:r>
            <a:r>
              <a:rPr lang="nb-NO" dirty="0" err="1" smtClean="0"/>
              <a:t>sets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 err="1"/>
              <a:t>P</a:t>
            </a:r>
            <a:r>
              <a:rPr lang="nb-NO" dirty="0" err="1" smtClean="0"/>
              <a:t>riority</a:t>
            </a:r>
            <a:r>
              <a:rPr lang="nb-NO" dirty="0" smtClean="0"/>
              <a:t> in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41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goals and guidelines for open access to research articles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Calibri"/>
              </a:rPr>
              <a:t>All publicly </a:t>
            </a:r>
            <a:r>
              <a:rPr lang="en-US" dirty="0">
                <a:cs typeface="Calibri"/>
              </a:rPr>
              <a:t>funded </a:t>
            </a:r>
            <a:r>
              <a:rPr lang="en-US" dirty="0" smtClean="0">
                <a:cs typeface="Calibri"/>
              </a:rPr>
              <a:t>research </a:t>
            </a:r>
            <a:r>
              <a:rPr lang="en-US" dirty="0">
                <a:cs typeface="Calibri"/>
              </a:rPr>
              <a:t>articles should be made openly available by </a:t>
            </a:r>
            <a:r>
              <a:rPr lang="en-US" dirty="0" smtClean="0">
                <a:cs typeface="Calibri"/>
              </a:rPr>
              <a:t>2024.</a:t>
            </a:r>
            <a:endParaRPr lang="en-US" dirty="0">
              <a:cs typeface="Calibri"/>
            </a:endParaRPr>
          </a:p>
          <a:p>
            <a:r>
              <a:rPr lang="en-US" dirty="0" smtClean="0">
                <a:cs typeface="Calibri"/>
              </a:rPr>
              <a:t>Archived </a:t>
            </a:r>
            <a:r>
              <a:rPr lang="en-US" dirty="0">
                <a:cs typeface="Calibri"/>
              </a:rPr>
              <a:t>in </a:t>
            </a:r>
            <a:r>
              <a:rPr lang="en-US" dirty="0" smtClean="0">
                <a:cs typeface="Calibri"/>
              </a:rPr>
              <a:t>an academic repository.</a:t>
            </a:r>
            <a:endParaRPr lang="en-US" dirty="0">
              <a:cs typeface="Calibri"/>
            </a:endParaRPr>
          </a:p>
          <a:p>
            <a:r>
              <a:rPr lang="en-US" dirty="0" smtClean="0">
                <a:cs typeface="Calibri"/>
              </a:rPr>
              <a:t>License agreements </a:t>
            </a:r>
            <a:r>
              <a:rPr lang="en-US" dirty="0">
                <a:cs typeface="Calibri"/>
              </a:rPr>
              <a:t>with publishers </a:t>
            </a:r>
            <a:r>
              <a:rPr lang="en-US" dirty="0" smtClean="0">
                <a:cs typeface="Calibri"/>
              </a:rPr>
              <a:t>must promote </a:t>
            </a:r>
            <a:r>
              <a:rPr lang="en-US" dirty="0">
                <a:cs typeface="Calibri"/>
              </a:rPr>
              <a:t>open access without increasing total </a:t>
            </a:r>
            <a:r>
              <a:rPr lang="en-US" dirty="0" smtClean="0">
                <a:cs typeface="Calibri"/>
              </a:rPr>
              <a:t>costs. Terms and </a:t>
            </a:r>
            <a:r>
              <a:rPr lang="en-US" dirty="0">
                <a:cs typeface="Calibri"/>
              </a:rPr>
              <a:t>conditions </a:t>
            </a:r>
            <a:r>
              <a:rPr lang="en-US" dirty="0" smtClean="0">
                <a:cs typeface="Calibri"/>
              </a:rPr>
              <a:t>must be </a:t>
            </a:r>
            <a:r>
              <a:rPr lang="en-US" dirty="0">
                <a:cs typeface="Calibri"/>
              </a:rPr>
              <a:t>open and transparent.</a:t>
            </a:r>
          </a:p>
          <a:p>
            <a:r>
              <a:rPr lang="en-US" dirty="0">
                <a:cs typeface="Calibri"/>
              </a:rPr>
              <a:t>Institutions that fund research projects shall contribute to cover the costs associated with open access </a:t>
            </a:r>
            <a:r>
              <a:rPr lang="en-US" dirty="0" smtClean="0">
                <a:cs typeface="Calibri"/>
              </a:rPr>
              <a:t>publishing.</a:t>
            </a:r>
            <a:endParaRPr lang="en-US" dirty="0">
              <a:cs typeface="Calibri"/>
            </a:endParaRP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08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strategy on access to and sharing of research data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Research data must be as open as possible, as closed as </a:t>
            </a:r>
            <a:r>
              <a:rPr lang="en-US" dirty="0" smtClean="0">
                <a:cs typeface="Calibri"/>
              </a:rPr>
              <a:t>necessary.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Research data should be managed and curated to take full advantage of their </a:t>
            </a:r>
            <a:r>
              <a:rPr lang="en-US" dirty="0" smtClean="0">
                <a:cs typeface="Calibri"/>
              </a:rPr>
              <a:t>potential.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Decisions concerning archiving and management of ­research data must be taken within the research community.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4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National </a:t>
            </a:r>
            <a:r>
              <a:rPr lang="nb-NO" dirty="0" err="1" smtClean="0"/>
              <a:t>policies</a:t>
            </a:r>
            <a:r>
              <a:rPr lang="nb-NO" dirty="0" smtClean="0"/>
              <a:t> in line </a:t>
            </a:r>
            <a:r>
              <a:rPr lang="nb-NO" dirty="0" err="1" smtClean="0"/>
              <a:t>with</a:t>
            </a:r>
            <a:r>
              <a:rPr lang="nb-NO" dirty="0" smtClean="0"/>
              <a:t> European Union </a:t>
            </a:r>
            <a:r>
              <a:rPr lang="nb-NO" dirty="0" err="1" smtClean="0"/>
              <a:t>policies</a:t>
            </a:r>
            <a:r>
              <a:rPr lang="nb-NO" dirty="0" smtClean="0"/>
              <a:t> (</a:t>
            </a:r>
            <a:r>
              <a:rPr lang="nb-NO" dirty="0" err="1" smtClean="0"/>
              <a:t>Horizon</a:t>
            </a:r>
            <a:r>
              <a:rPr lang="nb-NO" dirty="0" smtClean="0"/>
              <a:t> 2020) and OA </a:t>
            </a:r>
            <a:r>
              <a:rPr lang="nb-NO" dirty="0" err="1" smtClean="0"/>
              <a:t>initiatives</a:t>
            </a:r>
            <a:r>
              <a:rPr lang="nb-NO" dirty="0" smtClean="0"/>
              <a:t> like OA 2020.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31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A2B92-9BED-46AB-84AA-911AB5A4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Local </a:t>
            </a:r>
            <a:r>
              <a:rPr lang="en-US" dirty="0" smtClean="0">
                <a:cs typeface="Calibri Light"/>
              </a:rPr>
              <a:t>policy and implementation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C93C-C006-468D-8BE8-CD1CC3A3F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>
                <a:cs typeface="Calibri"/>
              </a:rPr>
              <a:t>Institutions expected to develop local policies in line with the national </a:t>
            </a:r>
            <a:r>
              <a:rPr lang="en-US" dirty="0" smtClean="0">
                <a:cs typeface="Calibri"/>
              </a:rPr>
              <a:t>policies </a:t>
            </a:r>
            <a:r>
              <a:rPr lang="en-US" dirty="0">
                <a:cs typeface="Calibri"/>
              </a:rPr>
              <a:t>and strategies.</a:t>
            </a:r>
          </a:p>
          <a:p>
            <a:r>
              <a:rPr lang="en-US" dirty="0">
                <a:cs typeface="Calibri"/>
              </a:rPr>
              <a:t>Policies expected to be implemented in collaboration with the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7477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CFD1B-94A7-4767-8638-E944707B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cs typeface="Calibri Light"/>
              </a:rPr>
              <a:t>Plan </a:t>
            </a:r>
            <a:r>
              <a:rPr lang="en-US" dirty="0" smtClean="0">
                <a:cs typeface="Calibri Light"/>
              </a:rPr>
              <a:t>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9D80E-47BE-4731-9346-C2D79A57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b="1" dirty="0" smtClean="0">
                <a:cs typeface="Calibri"/>
              </a:rPr>
              <a:t>From </a:t>
            </a:r>
            <a:r>
              <a:rPr lang="en-US" b="1" dirty="0">
                <a:cs typeface="Calibri"/>
              </a:rPr>
              <a:t>2020 research articles funded by public grants must be instantly published Open Access.</a:t>
            </a:r>
          </a:p>
          <a:p>
            <a:r>
              <a:rPr lang="en-US" dirty="0">
                <a:cs typeface="Calibri"/>
              </a:rPr>
              <a:t>Launched by </a:t>
            </a:r>
            <a:r>
              <a:rPr lang="en-US" dirty="0" err="1">
                <a:cs typeface="Calibri"/>
              </a:rPr>
              <a:t>cOALition</a:t>
            </a:r>
            <a:r>
              <a:rPr lang="en-US" dirty="0">
                <a:cs typeface="Calibri"/>
              </a:rPr>
              <a:t> S  4.9.18.</a:t>
            </a:r>
          </a:p>
          <a:p>
            <a:r>
              <a:rPr lang="en-US" dirty="0" smtClean="0">
                <a:cs typeface="Calibri"/>
              </a:rPr>
              <a:t>So far signed </a:t>
            </a:r>
            <a:r>
              <a:rPr lang="en-US" dirty="0">
                <a:cs typeface="Calibri"/>
              </a:rPr>
              <a:t>by </a:t>
            </a:r>
            <a:r>
              <a:rPr lang="en-US" dirty="0" smtClean="0">
                <a:cs typeface="Calibri"/>
              </a:rPr>
              <a:t>13 </a:t>
            </a:r>
            <a:r>
              <a:rPr lang="en-US" dirty="0">
                <a:cs typeface="Calibri"/>
              </a:rPr>
              <a:t>national research funding organizations, including the Norwegian Research Council.</a:t>
            </a:r>
          </a:p>
          <a:p>
            <a:r>
              <a:rPr lang="en-US" dirty="0" smtClean="0">
                <a:cs typeface="Calibri"/>
              </a:rPr>
              <a:t>European and national implementation: implications for the </a:t>
            </a:r>
            <a:r>
              <a:rPr lang="en-US" b="1" dirty="0" smtClean="0">
                <a:cs typeface="Calibri"/>
              </a:rPr>
              <a:t>whole</a:t>
            </a:r>
            <a:r>
              <a:rPr lang="en-US" dirty="0" smtClean="0">
                <a:cs typeface="Calibri"/>
              </a:rPr>
              <a:t> research process?</a:t>
            </a:r>
          </a:p>
        </p:txBody>
      </p:sp>
    </p:spTree>
    <p:extLst>
      <p:ext uri="{BB962C8B-B14F-4D97-AF65-F5344CB8AC3E}">
        <p14:creationId xmlns:p14="http://schemas.microsoft.com/office/powerpoint/2010/main" val="31121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Access </a:t>
            </a:r>
            <a:r>
              <a:rPr lang="en-US" b="1" dirty="0"/>
              <a:t>breakdown – Negotiating open access with Elsevier and other publishers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Paul Simon Svanberg, Head of Acquisitions, University of Bergen Library </a:t>
            </a:r>
            <a:r>
              <a:rPr lang="en-US" dirty="0"/>
              <a:t> </a:t>
            </a:r>
          </a:p>
          <a:p>
            <a:r>
              <a:rPr lang="en-US" b="1" dirty="0"/>
              <a:t>Open data in climate research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Rocio </a:t>
            </a:r>
            <a:r>
              <a:rPr lang="en-US" i="1" dirty="0" err="1"/>
              <a:t>Castano</a:t>
            </a:r>
            <a:r>
              <a:rPr lang="en-US" i="1" dirty="0"/>
              <a:t> Primo, Data Manager, Geophysical Institute</a:t>
            </a:r>
            <a:r>
              <a:rPr lang="en-US" dirty="0"/>
              <a:t> </a:t>
            </a:r>
          </a:p>
          <a:p>
            <a:r>
              <a:rPr lang="en-US" b="1" dirty="0"/>
              <a:t>FAIR data for research: the case of language data and tools  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Koenraad De Smedt, Professor, Computational Linguistics, Department of Linguistics, Literary and Aesthetic Studies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24.10.2018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5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97</TotalTime>
  <Words>419</Words>
  <Application>Microsoft Office PowerPoint</Application>
  <PresentationFormat>On-screen Show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Times New Roman</vt:lpstr>
      <vt:lpstr>UiB_norsk_rød-gen</vt:lpstr>
      <vt:lpstr>National policies on open access to research articles and open data</vt:lpstr>
      <vt:lpstr>Open science</vt:lpstr>
      <vt:lpstr>Why open science?</vt:lpstr>
      <vt:lpstr>National goals and guidelines for open access to research articles</vt:lpstr>
      <vt:lpstr>National strategy on access to and sharing of research data</vt:lpstr>
      <vt:lpstr>PowerPoint Presentation</vt:lpstr>
      <vt:lpstr>Local policy and implementation</vt:lpstr>
      <vt:lpstr> Plan S</vt:lpstr>
      <vt:lpstr>PowerPoint Presentation</vt:lpstr>
      <vt:lpstr>PowerPoint Presentation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Maria-Carme Torras Calvo</cp:lastModifiedBy>
  <cp:revision>26</cp:revision>
  <cp:lastPrinted>2018-10-24T07:05:35Z</cp:lastPrinted>
  <dcterms:created xsi:type="dcterms:W3CDTF">2015-10-30T09:38:42Z</dcterms:created>
  <dcterms:modified xsi:type="dcterms:W3CDTF">2018-10-24T07:06:00Z</dcterms:modified>
</cp:coreProperties>
</file>