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3" r:id="rId2"/>
    <p:sldId id="293" r:id="rId3"/>
    <p:sldId id="292" r:id="rId4"/>
    <p:sldId id="294" r:id="rId5"/>
    <p:sldId id="296" r:id="rId6"/>
    <p:sldId id="298" r:id="rId7"/>
    <p:sldId id="297" r:id="rId8"/>
    <p:sldId id="300" r:id="rId9"/>
    <p:sldId id="329" r:id="rId10"/>
    <p:sldId id="344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01" r:id="rId26"/>
    <p:sldId id="302" r:id="rId27"/>
    <p:sldId id="30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284" r:id="rId37"/>
    <p:sldId id="290" r:id="rId38"/>
    <p:sldId id="327" r:id="rId39"/>
    <p:sldId id="285" r:id="rId40"/>
    <p:sldId id="286" r:id="rId41"/>
    <p:sldId id="289" r:id="rId42"/>
    <p:sldId id="345" r:id="rId43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73"/>
            <p14:sldId id="293"/>
            <p14:sldId id="292"/>
            <p14:sldId id="294"/>
            <p14:sldId id="296"/>
            <p14:sldId id="298"/>
            <p14:sldId id="297"/>
            <p14:sldId id="300"/>
            <p14:sldId id="329"/>
            <p14:sldId id="344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0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84"/>
            <p14:sldId id="290"/>
            <p14:sldId id="327"/>
            <p14:sldId id="285"/>
            <p14:sldId id="286"/>
            <p14:sldId id="289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e Mikki" initials="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4DA"/>
    <a:srgbClr val="DB3F3D"/>
    <a:srgbClr val="E44E46"/>
    <a:srgbClr val="E65343"/>
    <a:srgbClr val="E54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 autoAdjust="0"/>
    <p:restoredTop sz="69639" autoAdjust="0"/>
  </p:normalViewPr>
  <p:slideViewPr>
    <p:cSldViewPr>
      <p:cViewPr varScale="1">
        <p:scale>
          <a:sx n="77" d="100"/>
          <a:sy n="77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2112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rre.uib.no\users$\bubsm\bibliometri\profiler\Profil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orre.uib.no\users$\bubsm\bibliometri\frida%20nedlastet\sam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orre.uib.no\users$\bubsm\bibliometri\frida%20nedlastet\sam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stilling_eng!$Q$40</c:f>
              <c:strCache>
                <c:ptCount val="1"/>
                <c:pt idx="0">
                  <c:v>Number of profiles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val>
            <c:numRef>
              <c:f>stilling_eng!$Q$41:$Q$46</c:f>
              <c:numCache>
                <c:formatCode>General</c:formatCode>
                <c:ptCount val="6"/>
                <c:pt idx="0">
                  <c:v>191</c:v>
                </c:pt>
                <c:pt idx="1">
                  <c:v>367</c:v>
                </c:pt>
                <c:pt idx="2">
                  <c:v>87</c:v>
                </c:pt>
                <c:pt idx="3">
                  <c:v>319</c:v>
                </c:pt>
                <c:pt idx="4">
                  <c:v>162</c:v>
                </c:pt>
                <c:pt idx="5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E-4184-8B34-85A75263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6403456"/>
        <c:axId val="96524544"/>
      </c:barChart>
      <c:lineChart>
        <c:grouping val="standard"/>
        <c:varyColors val="0"/>
        <c:ser>
          <c:idx val="0"/>
          <c:order val="0"/>
          <c:tx>
            <c:strRef>
              <c:f>stilling_eng!$P$40</c:f>
              <c:strCache>
                <c:ptCount val="1"/>
                <c:pt idx="0">
                  <c:v>Percentages</c:v>
                </c:pt>
              </c:strCache>
            </c:strRef>
          </c:tx>
          <c:spPr>
            <a:ln w="539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stilling_eng!$O$41:$O$46</c:f>
              <c:strCache>
                <c:ptCount val="6"/>
                <c:pt idx="0">
                  <c:v>Post doc</c:v>
                </c:pt>
                <c:pt idx="1">
                  <c:v>Professor</c:v>
                </c:pt>
                <c:pt idx="2">
                  <c:v>Engineer</c:v>
                </c:pt>
                <c:pt idx="3">
                  <c:v>PhD student</c:v>
                </c:pt>
                <c:pt idx="4">
                  <c:v>Researcher</c:v>
                </c:pt>
                <c:pt idx="5">
                  <c:v>Associate professor</c:v>
                </c:pt>
              </c:strCache>
            </c:strRef>
          </c:cat>
          <c:val>
            <c:numRef>
              <c:f>stilling_eng!$P$41:$P$46</c:f>
              <c:numCache>
                <c:formatCode>0%</c:formatCode>
                <c:ptCount val="6"/>
                <c:pt idx="0">
                  <c:v>0.57703927492447127</c:v>
                </c:pt>
                <c:pt idx="1">
                  <c:v>0.56635802469135799</c:v>
                </c:pt>
                <c:pt idx="2">
                  <c:v>0.53703703703703709</c:v>
                </c:pt>
                <c:pt idx="3">
                  <c:v>0.49001536098310294</c:v>
                </c:pt>
                <c:pt idx="4">
                  <c:v>0.48648648648648651</c:v>
                </c:pt>
                <c:pt idx="5">
                  <c:v>0.442495126705653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AE-4184-8B34-85A75263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17120"/>
        <c:axId val="96523008"/>
      </c:lineChart>
      <c:catAx>
        <c:axId val="965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96523008"/>
        <c:crosses val="autoZero"/>
        <c:auto val="1"/>
        <c:lblAlgn val="ctr"/>
        <c:lblOffset val="100"/>
        <c:noMultiLvlLbl val="0"/>
      </c:catAx>
      <c:valAx>
        <c:axId val="96523008"/>
        <c:scaling>
          <c:orientation val="minMax"/>
          <c:min val="0.3000000000000000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nb-NO"/>
          </a:p>
        </c:txPr>
        <c:crossAx val="96517120"/>
        <c:crosses val="autoZero"/>
        <c:crossBetween val="between"/>
      </c:valAx>
      <c:valAx>
        <c:axId val="96524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96403456"/>
        <c:crosses val="max"/>
        <c:crossBetween val="between"/>
      </c:valAx>
      <c:catAx>
        <c:axId val="96403456"/>
        <c:scaling>
          <c:orientation val="minMax"/>
        </c:scaling>
        <c:delete val="1"/>
        <c:axPos val="b"/>
        <c:majorTickMark val="out"/>
        <c:minorTickMark val="none"/>
        <c:tickLblPos val="nextTo"/>
        <c:crossAx val="965245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5908202249206"/>
          <c:y val="0.12487819022622172"/>
          <c:w val="0.8532560878637323"/>
          <c:h val="0.769441219847519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Google</c:v>
                </c:pt>
              </c:strCache>
            </c:strRef>
          </c:tx>
          <c:invertIfNegative val="0"/>
          <c:cat>
            <c:strRef>
              <c:f>Sheet1!$B$1:$G$2</c:f>
              <c:strCache>
                <c:ptCount val="6"/>
                <c:pt idx="0">
                  <c:v>HUM</c:v>
                </c:pt>
                <c:pt idx="1">
                  <c:v>LAW</c:v>
                </c:pt>
                <c:pt idx="2">
                  <c:v>MNT</c:v>
                </c:pt>
                <c:pt idx="3">
                  <c:v>MED</c:v>
                </c:pt>
                <c:pt idx="4">
                  <c:v>PSY</c:v>
                </c:pt>
                <c:pt idx="5">
                  <c:v>SSC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0.04</c:v>
                </c:pt>
                <c:pt idx="2">
                  <c:v>0.1</c:v>
                </c:pt>
                <c:pt idx="3">
                  <c:v>0.05</c:v>
                </c:pt>
                <c:pt idx="4">
                  <c:v>0.09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F-440C-9EA8-9720B08FBA7C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Academia</c:v>
                </c:pt>
              </c:strCache>
            </c:strRef>
          </c:tx>
          <c:invertIfNegative val="0"/>
          <c:cat>
            <c:strRef>
              <c:f>Sheet1!$B$1:$G$2</c:f>
              <c:strCache>
                <c:ptCount val="6"/>
                <c:pt idx="0">
                  <c:v>HUM</c:v>
                </c:pt>
                <c:pt idx="1">
                  <c:v>LAW</c:v>
                </c:pt>
                <c:pt idx="2">
                  <c:v>MNT</c:v>
                </c:pt>
                <c:pt idx="3">
                  <c:v>MED</c:v>
                </c:pt>
                <c:pt idx="4">
                  <c:v>PSY</c:v>
                </c:pt>
                <c:pt idx="5">
                  <c:v>SSC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0.17</c:v>
                </c:pt>
                <c:pt idx="1">
                  <c:v>0</c:v>
                </c:pt>
                <c:pt idx="2">
                  <c:v>0.03</c:v>
                </c:pt>
                <c:pt idx="3">
                  <c:v>0.01</c:v>
                </c:pt>
                <c:pt idx="4">
                  <c:v>0.04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F-440C-9EA8-9720B08FBA7C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Researchgate</c:v>
                </c:pt>
              </c:strCache>
            </c:strRef>
          </c:tx>
          <c:invertIfNegative val="0"/>
          <c:cat>
            <c:strRef>
              <c:f>Sheet1!$B$1:$G$2</c:f>
              <c:strCache>
                <c:ptCount val="6"/>
                <c:pt idx="0">
                  <c:v>HUM</c:v>
                </c:pt>
                <c:pt idx="1">
                  <c:v>LAW</c:v>
                </c:pt>
                <c:pt idx="2">
                  <c:v>MNT</c:v>
                </c:pt>
                <c:pt idx="3">
                  <c:v>MED</c:v>
                </c:pt>
                <c:pt idx="4">
                  <c:v>PSY</c:v>
                </c:pt>
                <c:pt idx="5">
                  <c:v>SSC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0.14000000000000001</c:v>
                </c:pt>
                <c:pt idx="1">
                  <c:v>0.05</c:v>
                </c:pt>
                <c:pt idx="2">
                  <c:v>0.31</c:v>
                </c:pt>
                <c:pt idx="3">
                  <c:v>0.34</c:v>
                </c:pt>
                <c:pt idx="4">
                  <c:v>0.36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F-440C-9EA8-9720B08FB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89056"/>
        <c:axId val="92190592"/>
      </c:barChart>
      <c:catAx>
        <c:axId val="92189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92190592"/>
        <c:crosses val="autoZero"/>
        <c:auto val="1"/>
        <c:lblAlgn val="ctr"/>
        <c:lblOffset val="100"/>
        <c:noMultiLvlLbl val="0"/>
      </c:catAx>
      <c:valAx>
        <c:axId val="92190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92189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[sam2017.xlsx]China!PivotTable5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 publications China/UiB</a:t>
            </a:r>
          </a:p>
        </c:rich>
      </c:tx>
      <c:layout>
        <c:manualLayout>
          <c:xMode val="edge"/>
          <c:yMode val="edge"/>
          <c:x val="0.22861959046896632"/>
          <c:y val="3.6680803973905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4661336768867878"/>
          <c:y val="0.18251320034444468"/>
          <c:w val="0.80936967117498049"/>
          <c:h val="0.68630980796835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China!$G$1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China!$F$2:$F$11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China!$G$2:$G$11</c:f>
              <c:numCache>
                <c:formatCode>General</c:formatCode>
                <c:ptCount val="9"/>
                <c:pt idx="0">
                  <c:v>32</c:v>
                </c:pt>
                <c:pt idx="1">
                  <c:v>31</c:v>
                </c:pt>
                <c:pt idx="2">
                  <c:v>61</c:v>
                </c:pt>
                <c:pt idx="3">
                  <c:v>55</c:v>
                </c:pt>
                <c:pt idx="4">
                  <c:v>63</c:v>
                </c:pt>
                <c:pt idx="5">
                  <c:v>52</c:v>
                </c:pt>
                <c:pt idx="6">
                  <c:v>73</c:v>
                </c:pt>
                <c:pt idx="7">
                  <c:v>92</c:v>
                </c:pt>
                <c:pt idx="8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1-4144-A454-5938D6F2B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2449767"/>
        <c:axId val="1272450095"/>
      </c:barChart>
      <c:catAx>
        <c:axId val="1272449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2450095"/>
        <c:crosses val="autoZero"/>
        <c:auto val="1"/>
        <c:lblAlgn val="ctr"/>
        <c:lblOffset val="100"/>
        <c:noMultiLvlLbl val="0"/>
      </c:catAx>
      <c:valAx>
        <c:axId val="127245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publications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2449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International co-publishing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Land!$K$3</c:f>
              <c:strCache>
                <c:ptCount val="1"/>
                <c:pt idx="0">
                  <c:v>Publikasjoner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Land!$J$5:$J$28</c:f>
              <c:strCache>
                <c:ptCount val="24"/>
                <c:pt idx="0">
                  <c:v>USA</c:v>
                </c:pt>
                <c:pt idx="1">
                  <c:v>United Kingdom</c:v>
                </c:pt>
                <c:pt idx="2">
                  <c:v>Germany</c:v>
                </c:pt>
                <c:pt idx="3">
                  <c:v>Sweden</c:v>
                </c:pt>
                <c:pt idx="4">
                  <c:v>China</c:v>
                </c:pt>
                <c:pt idx="5">
                  <c:v>Denmark</c:v>
                </c:pt>
                <c:pt idx="6">
                  <c:v>France</c:v>
                </c:pt>
                <c:pt idx="7">
                  <c:v>Italy</c:v>
                </c:pt>
                <c:pt idx="8">
                  <c:v>Netherlands</c:v>
                </c:pt>
                <c:pt idx="9">
                  <c:v>Spain</c:v>
                </c:pt>
                <c:pt idx="10">
                  <c:v>Switzerland</c:v>
                </c:pt>
                <c:pt idx="11">
                  <c:v>India</c:v>
                </c:pt>
                <c:pt idx="12">
                  <c:v>Finland</c:v>
                </c:pt>
                <c:pt idx="13">
                  <c:v>Australia</c:v>
                </c:pt>
                <c:pt idx="14">
                  <c:v>Canada</c:v>
                </c:pt>
                <c:pt idx="15">
                  <c:v>Poland</c:v>
                </c:pt>
                <c:pt idx="16">
                  <c:v>Belgium</c:v>
                </c:pt>
                <c:pt idx="17">
                  <c:v>Russia</c:v>
                </c:pt>
                <c:pt idx="18">
                  <c:v>Brazil</c:v>
                </c:pt>
                <c:pt idx="19">
                  <c:v>Ethiopia</c:v>
                </c:pt>
                <c:pt idx="20">
                  <c:v>Austria</c:v>
                </c:pt>
                <c:pt idx="21">
                  <c:v>South Africa</c:v>
                </c:pt>
                <c:pt idx="22">
                  <c:v>Czechia</c:v>
                </c:pt>
                <c:pt idx="23">
                  <c:v>Japan</c:v>
                </c:pt>
              </c:strCache>
            </c:strRef>
          </c:cat>
          <c:val>
            <c:numRef>
              <c:f>Land!$K$5:$K$28</c:f>
              <c:numCache>
                <c:formatCode>General</c:formatCode>
                <c:ptCount val="24"/>
                <c:pt idx="0">
                  <c:v>609</c:v>
                </c:pt>
                <c:pt idx="1">
                  <c:v>462</c:v>
                </c:pt>
                <c:pt idx="2">
                  <c:v>365</c:v>
                </c:pt>
                <c:pt idx="3">
                  <c:v>343</c:v>
                </c:pt>
                <c:pt idx="4">
                  <c:v>159</c:v>
                </c:pt>
                <c:pt idx="5">
                  <c:v>189</c:v>
                </c:pt>
                <c:pt idx="6">
                  <c:v>302</c:v>
                </c:pt>
                <c:pt idx="7">
                  <c:v>276</c:v>
                </c:pt>
                <c:pt idx="8">
                  <c:v>177</c:v>
                </c:pt>
                <c:pt idx="9">
                  <c:v>139</c:v>
                </c:pt>
                <c:pt idx="10">
                  <c:v>235</c:v>
                </c:pt>
                <c:pt idx="11">
                  <c:v>127</c:v>
                </c:pt>
                <c:pt idx="12">
                  <c:v>106</c:v>
                </c:pt>
                <c:pt idx="13">
                  <c:v>121</c:v>
                </c:pt>
                <c:pt idx="14">
                  <c:v>172</c:v>
                </c:pt>
                <c:pt idx="15">
                  <c:v>123</c:v>
                </c:pt>
                <c:pt idx="16">
                  <c:v>76</c:v>
                </c:pt>
                <c:pt idx="17">
                  <c:v>111</c:v>
                </c:pt>
                <c:pt idx="18">
                  <c:v>88</c:v>
                </c:pt>
                <c:pt idx="19">
                  <c:v>34</c:v>
                </c:pt>
                <c:pt idx="20">
                  <c:v>57</c:v>
                </c:pt>
                <c:pt idx="21">
                  <c:v>50</c:v>
                </c:pt>
                <c:pt idx="22">
                  <c:v>85</c:v>
                </c:pt>
                <c:pt idx="2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0-41AF-99FB-AB5B5B6F43FB}"/>
            </c:ext>
          </c:extLst>
        </c:ser>
        <c:ser>
          <c:idx val="1"/>
          <c:order val="1"/>
          <c:tx>
            <c:strRef>
              <c:f>Land!$L$3</c:f>
              <c:strCache>
                <c:ptCount val="1"/>
                <c:pt idx="0">
                  <c:v>Publikasjonsandeler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Land!$J$5:$J$28</c:f>
              <c:strCache>
                <c:ptCount val="24"/>
                <c:pt idx="0">
                  <c:v>USA</c:v>
                </c:pt>
                <c:pt idx="1">
                  <c:v>United Kingdom</c:v>
                </c:pt>
                <c:pt idx="2">
                  <c:v>Germany</c:v>
                </c:pt>
                <c:pt idx="3">
                  <c:v>Sweden</c:v>
                </c:pt>
                <c:pt idx="4">
                  <c:v>China</c:v>
                </c:pt>
                <c:pt idx="5">
                  <c:v>Denmark</c:v>
                </c:pt>
                <c:pt idx="6">
                  <c:v>France</c:v>
                </c:pt>
                <c:pt idx="7">
                  <c:v>Italy</c:v>
                </c:pt>
                <c:pt idx="8">
                  <c:v>Netherlands</c:v>
                </c:pt>
                <c:pt idx="9">
                  <c:v>Spain</c:v>
                </c:pt>
                <c:pt idx="10">
                  <c:v>Switzerland</c:v>
                </c:pt>
                <c:pt idx="11">
                  <c:v>India</c:v>
                </c:pt>
                <c:pt idx="12">
                  <c:v>Finland</c:v>
                </c:pt>
                <c:pt idx="13">
                  <c:v>Australia</c:v>
                </c:pt>
                <c:pt idx="14">
                  <c:v>Canada</c:v>
                </c:pt>
                <c:pt idx="15">
                  <c:v>Poland</c:v>
                </c:pt>
                <c:pt idx="16">
                  <c:v>Belgium</c:v>
                </c:pt>
                <c:pt idx="17">
                  <c:v>Russia</c:v>
                </c:pt>
                <c:pt idx="18">
                  <c:v>Brazil</c:v>
                </c:pt>
                <c:pt idx="19">
                  <c:v>Ethiopia</c:v>
                </c:pt>
                <c:pt idx="20">
                  <c:v>Austria</c:v>
                </c:pt>
                <c:pt idx="21">
                  <c:v>South Africa</c:v>
                </c:pt>
                <c:pt idx="22">
                  <c:v>Czechia</c:v>
                </c:pt>
                <c:pt idx="23">
                  <c:v>Japan</c:v>
                </c:pt>
              </c:strCache>
            </c:strRef>
          </c:cat>
          <c:val>
            <c:numRef>
              <c:f>Land!$L$5:$L$28</c:f>
              <c:numCache>
                <c:formatCode>General</c:formatCode>
                <c:ptCount val="24"/>
                <c:pt idx="0">
                  <c:v>154.85910902070819</c:v>
                </c:pt>
                <c:pt idx="1">
                  <c:v>97.609713538371309</c:v>
                </c:pt>
                <c:pt idx="2">
                  <c:v>77.204612206141761</c:v>
                </c:pt>
                <c:pt idx="3">
                  <c:v>64.773187476719329</c:v>
                </c:pt>
                <c:pt idx="4">
                  <c:v>51.249796474064922</c:v>
                </c:pt>
                <c:pt idx="5">
                  <c:v>44.601299215474803</c:v>
                </c:pt>
                <c:pt idx="6">
                  <c:v>44.39632092585834</c:v>
                </c:pt>
                <c:pt idx="7">
                  <c:v>40.691182520036492</c:v>
                </c:pt>
                <c:pt idx="8">
                  <c:v>38.931588456184386</c:v>
                </c:pt>
                <c:pt idx="9">
                  <c:v>34.821719768966112</c:v>
                </c:pt>
                <c:pt idx="10">
                  <c:v>28.533376787903059</c:v>
                </c:pt>
                <c:pt idx="11">
                  <c:v>27.865062607793945</c:v>
                </c:pt>
                <c:pt idx="12">
                  <c:v>26.615442982689828</c:v>
                </c:pt>
                <c:pt idx="13">
                  <c:v>25.266096626709775</c:v>
                </c:pt>
                <c:pt idx="14">
                  <c:v>19.248787776878043</c:v>
                </c:pt>
                <c:pt idx="15">
                  <c:v>15.51045640566451</c:v>
                </c:pt>
                <c:pt idx="16">
                  <c:v>14.056631519532159</c:v>
                </c:pt>
                <c:pt idx="17">
                  <c:v>13.80833301449303</c:v>
                </c:pt>
                <c:pt idx="18">
                  <c:v>13.339913924854505</c:v>
                </c:pt>
                <c:pt idx="19">
                  <c:v>11.838503774202241</c:v>
                </c:pt>
                <c:pt idx="20">
                  <c:v>10.374633293019921</c:v>
                </c:pt>
                <c:pt idx="21">
                  <c:v>8.4086693920408528</c:v>
                </c:pt>
                <c:pt idx="22">
                  <c:v>7.8720575635804604</c:v>
                </c:pt>
                <c:pt idx="23">
                  <c:v>7.5772391623015718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0-41AF-99FB-AB5B5B6F4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854040"/>
        <c:axId val="688854368"/>
      </c:barChart>
      <c:lineChart>
        <c:grouping val="standard"/>
        <c:varyColors val="0"/>
        <c:ser>
          <c:idx val="2"/>
          <c:order val="2"/>
          <c:tx>
            <c:strRef>
              <c:f>Land!$M$3</c:f>
              <c:strCache>
                <c:ptCount val="1"/>
                <c:pt idx="0">
                  <c:v>% Publikasjonsandeler av UiB totalt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Land!$J$5:$J$28</c:f>
              <c:strCache>
                <c:ptCount val="24"/>
                <c:pt idx="0">
                  <c:v>USA</c:v>
                </c:pt>
                <c:pt idx="1">
                  <c:v>United Kingdom</c:v>
                </c:pt>
                <c:pt idx="2">
                  <c:v>Germany</c:v>
                </c:pt>
                <c:pt idx="3">
                  <c:v>Sweden</c:v>
                </c:pt>
                <c:pt idx="4">
                  <c:v>China</c:v>
                </c:pt>
                <c:pt idx="5">
                  <c:v>Denmark</c:v>
                </c:pt>
                <c:pt idx="6">
                  <c:v>France</c:v>
                </c:pt>
                <c:pt idx="7">
                  <c:v>Italy</c:v>
                </c:pt>
                <c:pt idx="8">
                  <c:v>Netherlands</c:v>
                </c:pt>
                <c:pt idx="9">
                  <c:v>Spain</c:v>
                </c:pt>
                <c:pt idx="10">
                  <c:v>Switzerland</c:v>
                </c:pt>
                <c:pt idx="11">
                  <c:v>India</c:v>
                </c:pt>
                <c:pt idx="12">
                  <c:v>Finland</c:v>
                </c:pt>
                <c:pt idx="13">
                  <c:v>Australia</c:v>
                </c:pt>
                <c:pt idx="14">
                  <c:v>Canada</c:v>
                </c:pt>
                <c:pt idx="15">
                  <c:v>Poland</c:v>
                </c:pt>
                <c:pt idx="16">
                  <c:v>Belgium</c:v>
                </c:pt>
                <c:pt idx="17">
                  <c:v>Russia</c:v>
                </c:pt>
                <c:pt idx="18">
                  <c:v>Brazil</c:v>
                </c:pt>
                <c:pt idx="19">
                  <c:v>Ethiopia</c:v>
                </c:pt>
                <c:pt idx="20">
                  <c:v>Austria</c:v>
                </c:pt>
                <c:pt idx="21">
                  <c:v>South Africa</c:v>
                </c:pt>
                <c:pt idx="22">
                  <c:v>Czechia</c:v>
                </c:pt>
                <c:pt idx="23">
                  <c:v>Japan</c:v>
                </c:pt>
              </c:strCache>
            </c:strRef>
          </c:cat>
          <c:val>
            <c:numRef>
              <c:f>Land!$M$5:$M$28</c:f>
              <c:numCache>
                <c:formatCode>0%</c:formatCode>
                <c:ptCount val="24"/>
                <c:pt idx="0">
                  <c:v>0.11060965952213482</c:v>
                </c:pt>
                <c:pt idx="1">
                  <c:v>6.971870914670325E-2</c:v>
                </c:pt>
                <c:pt idx="2">
                  <c:v>5.514416248202654E-2</c:v>
                </c:pt>
                <c:pt idx="3">
                  <c:v>4.6264893671868347E-2</c:v>
                </c:pt>
                <c:pt idx="4">
                  <c:v>3.6605677085595201E-2</c:v>
                </c:pt>
                <c:pt idx="5">
                  <c:v>3.1856921763697012E-2</c:v>
                </c:pt>
                <c:pt idx="6">
                  <c:v>3.1710513980730402E-2</c:v>
                </c:pt>
                <c:pt idx="7">
                  <c:v>2.9064082006906137E-2</c:v>
                </c:pt>
                <c:pt idx="8">
                  <c:v>2.7807274438202995E-2</c:v>
                </c:pt>
                <c:pt idx="9">
                  <c:v>2.4871759833678779E-2</c:v>
                </c:pt>
                <c:pt idx="10">
                  <c:v>2.0380248288169502E-2</c:v>
                </c:pt>
                <c:pt idx="11">
                  <c:v>1.9902898235058978E-2</c:v>
                </c:pt>
                <c:pt idx="12">
                  <c:v>1.9010344983661533E-2</c:v>
                </c:pt>
                <c:pt idx="13">
                  <c:v>1.8046560922418943E-2</c:v>
                </c:pt>
                <c:pt idx="14">
                  <c:v>1.3748638202029184E-2</c:v>
                </c:pt>
                <c:pt idx="15">
                  <c:v>1.1078497822391906E-2</c:v>
                </c:pt>
                <c:pt idx="16">
                  <c:v>1.004008893138891E-2</c:v>
                </c:pt>
                <c:pt idx="17">
                  <c:v>9.8627392535048635E-3</c:v>
                </c:pt>
                <c:pt idx="18">
                  <c:v>9.528166257791338E-3</c:v>
                </c:pt>
                <c:pt idx="19">
                  <c:v>8.4557691181144159E-3</c:v>
                </c:pt>
                <c:pt idx="20">
                  <c:v>7.4101850608896784E-3</c:v>
                </c:pt>
                <c:pt idx="21">
                  <c:v>6.0059757825641517E-3</c:v>
                </c:pt>
                <c:pt idx="22">
                  <c:v>5.6226954446047155E-3</c:v>
                </c:pt>
                <c:pt idx="23">
                  <c:v>5.4121184679416425E-3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90-41AF-99FB-AB5B5B6F4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98424"/>
        <c:axId val="688843576"/>
      </c:lineChart>
      <c:catAx>
        <c:axId val="68885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8854368"/>
        <c:crosses val="autoZero"/>
        <c:auto val="1"/>
        <c:lblAlgn val="ctr"/>
        <c:lblOffset val="100"/>
        <c:noMultiLvlLbl val="0"/>
      </c:catAx>
      <c:valAx>
        <c:axId val="6888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8854040"/>
        <c:crosses val="autoZero"/>
        <c:crossBetween val="between"/>
      </c:valAx>
      <c:valAx>
        <c:axId val="6888435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3798424"/>
        <c:crosses val="max"/>
        <c:crossBetween val="between"/>
      </c:valAx>
      <c:catAx>
        <c:axId val="643798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8843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10EC9-CDF6-4556-A046-2C89AE3063E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605870CB-9C46-4480-8975-482BBFC9712D}">
      <dgm:prSet phldrT="[Text]"/>
      <dgm:spPr/>
      <dgm:t>
        <a:bodyPr/>
        <a:lstStyle/>
        <a:p>
          <a:r>
            <a:rPr lang="nb-NO" dirty="0" smtClean="0"/>
            <a:t>ACA</a:t>
          </a:r>
          <a:endParaRPr lang="nb-NO" dirty="0"/>
        </a:p>
      </dgm:t>
    </dgm:pt>
    <dgm:pt modelId="{A7837229-6CD1-4C78-A9E1-C20A8DDBE868}" type="parTrans" cxnId="{D2C567A2-4BCB-41D8-A69C-B09B009AE1E6}">
      <dgm:prSet/>
      <dgm:spPr/>
      <dgm:t>
        <a:bodyPr/>
        <a:lstStyle/>
        <a:p>
          <a:endParaRPr lang="nb-NO"/>
        </a:p>
      </dgm:t>
    </dgm:pt>
    <dgm:pt modelId="{5A291465-6C01-4CFB-8EB7-34F64817CEB0}" type="sibTrans" cxnId="{D2C567A2-4BCB-41D8-A69C-B09B009AE1E6}">
      <dgm:prSet/>
      <dgm:spPr/>
      <dgm:t>
        <a:bodyPr/>
        <a:lstStyle/>
        <a:p>
          <a:endParaRPr lang="nb-NO"/>
        </a:p>
      </dgm:t>
    </dgm:pt>
    <dgm:pt modelId="{EA89BE7F-5D37-446A-B1CE-592ABBDEE4F6}">
      <dgm:prSet phldrT="[Text]"/>
      <dgm:spPr/>
      <dgm:t>
        <a:bodyPr/>
        <a:lstStyle/>
        <a:p>
          <a:r>
            <a:rPr lang="nb-NO" dirty="0" smtClean="0"/>
            <a:t>RG</a:t>
          </a:r>
        </a:p>
      </dgm:t>
    </dgm:pt>
    <dgm:pt modelId="{B4574155-D0E0-4F8D-9782-33590A13AFE7}" type="parTrans" cxnId="{C3FC6E40-40D3-4B40-99FF-79E62EE51581}">
      <dgm:prSet/>
      <dgm:spPr/>
      <dgm:t>
        <a:bodyPr/>
        <a:lstStyle/>
        <a:p>
          <a:endParaRPr lang="nb-NO"/>
        </a:p>
      </dgm:t>
    </dgm:pt>
    <dgm:pt modelId="{A90FE3C8-F239-410F-B81C-500F966347E4}" type="sibTrans" cxnId="{C3FC6E40-40D3-4B40-99FF-79E62EE51581}">
      <dgm:prSet/>
      <dgm:spPr/>
      <dgm:t>
        <a:bodyPr/>
        <a:lstStyle/>
        <a:p>
          <a:endParaRPr lang="nb-NO"/>
        </a:p>
      </dgm:t>
    </dgm:pt>
    <dgm:pt modelId="{681E35F1-D2C2-4B49-85B7-5A193B87A0B0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nb-NO" dirty="0" smtClean="0"/>
            <a:t>GS</a:t>
          </a:r>
          <a:endParaRPr lang="nb-NO" dirty="0"/>
        </a:p>
      </dgm:t>
    </dgm:pt>
    <dgm:pt modelId="{E7CC7CF8-B20C-4323-B337-02F3E9CE484B}" type="parTrans" cxnId="{A2700434-66F7-4632-8104-3752412F4D25}">
      <dgm:prSet/>
      <dgm:spPr/>
      <dgm:t>
        <a:bodyPr/>
        <a:lstStyle/>
        <a:p>
          <a:endParaRPr lang="nb-NO"/>
        </a:p>
      </dgm:t>
    </dgm:pt>
    <dgm:pt modelId="{2E83E69D-CDDE-43B7-9A43-B82ADB21B2AC}" type="sibTrans" cxnId="{A2700434-66F7-4632-8104-3752412F4D25}">
      <dgm:prSet/>
      <dgm:spPr/>
      <dgm:t>
        <a:bodyPr/>
        <a:lstStyle/>
        <a:p>
          <a:endParaRPr lang="nb-NO"/>
        </a:p>
      </dgm:t>
    </dgm:pt>
    <dgm:pt modelId="{8C7EC070-A227-471D-B067-226378A39F66}" type="pres">
      <dgm:prSet presAssocID="{7D710EC9-CDF6-4556-A046-2C89AE3063E3}" presName="compositeShape" presStyleCnt="0">
        <dgm:presLayoutVars>
          <dgm:chMax val="7"/>
          <dgm:dir/>
          <dgm:resizeHandles val="exact"/>
        </dgm:presLayoutVars>
      </dgm:prSet>
      <dgm:spPr/>
    </dgm:pt>
    <dgm:pt modelId="{0FB38D39-8DBD-438D-838F-25E599DD9954}" type="pres">
      <dgm:prSet presAssocID="{605870CB-9C46-4480-8975-482BBFC9712D}" presName="circ1" presStyleLbl="vennNode1" presStyleIdx="0" presStyleCnt="3" custScaleX="44893" custScaleY="44893" custLinFactNeighborX="-31954" custLinFactNeighborY="13920"/>
      <dgm:spPr/>
      <dgm:t>
        <a:bodyPr/>
        <a:lstStyle/>
        <a:p>
          <a:endParaRPr lang="en-US"/>
        </a:p>
      </dgm:t>
    </dgm:pt>
    <dgm:pt modelId="{4F68D7F7-C0CB-48B9-AFCA-E85D6D8AEE3B}" type="pres">
      <dgm:prSet presAssocID="{605870CB-9C46-4480-8975-482BBFC9712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C70D8-3B87-452B-9C17-9239310C62EF}" type="pres">
      <dgm:prSet presAssocID="{EA89BE7F-5D37-446A-B1CE-592ABBDEE4F6}" presName="circ2" presStyleLbl="vennNode1" presStyleIdx="1" presStyleCnt="3" custScaleX="164163" custScaleY="164163"/>
      <dgm:spPr/>
      <dgm:t>
        <a:bodyPr/>
        <a:lstStyle/>
        <a:p>
          <a:endParaRPr lang="nb-NO"/>
        </a:p>
      </dgm:t>
    </dgm:pt>
    <dgm:pt modelId="{6BF4853C-9ED4-4A1B-9B3E-A21D0C8C5016}" type="pres">
      <dgm:prSet presAssocID="{EA89BE7F-5D37-446A-B1CE-592ABBDEE4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112BF98-B852-488F-85FF-BF8052F542F8}" type="pres">
      <dgm:prSet presAssocID="{681E35F1-D2C2-4B49-85B7-5A193B87A0B0}" presName="circ3" presStyleLbl="vennNode1" presStyleIdx="2" presStyleCnt="3" custScaleX="74901" custScaleY="74901" custLinFactNeighborX="-5562" custLinFactNeighborY="381"/>
      <dgm:spPr/>
      <dgm:t>
        <a:bodyPr/>
        <a:lstStyle/>
        <a:p>
          <a:endParaRPr lang="en-US"/>
        </a:p>
      </dgm:t>
    </dgm:pt>
    <dgm:pt modelId="{1292B8E8-4D25-40FE-9591-C8C3E47BFE7E}" type="pres">
      <dgm:prSet presAssocID="{681E35F1-D2C2-4B49-85B7-5A193B87A0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802F-2A13-4AC0-A39E-14752953483F}" type="presOf" srcId="{EA89BE7F-5D37-446A-B1CE-592ABBDEE4F6}" destId="{6BF4853C-9ED4-4A1B-9B3E-A21D0C8C5016}" srcOrd="1" destOrd="0" presId="urn:microsoft.com/office/officeart/2005/8/layout/venn1"/>
    <dgm:cxn modelId="{3E5DF464-2A21-4C47-846C-03D0DE33C723}" type="presOf" srcId="{681E35F1-D2C2-4B49-85B7-5A193B87A0B0}" destId="{1292B8E8-4D25-40FE-9591-C8C3E47BFE7E}" srcOrd="1" destOrd="0" presId="urn:microsoft.com/office/officeart/2005/8/layout/venn1"/>
    <dgm:cxn modelId="{A2700434-66F7-4632-8104-3752412F4D25}" srcId="{7D710EC9-CDF6-4556-A046-2C89AE3063E3}" destId="{681E35F1-D2C2-4B49-85B7-5A193B87A0B0}" srcOrd="2" destOrd="0" parTransId="{E7CC7CF8-B20C-4323-B337-02F3E9CE484B}" sibTransId="{2E83E69D-CDDE-43B7-9A43-B82ADB21B2AC}"/>
    <dgm:cxn modelId="{E755F746-47E2-4460-8E77-72BAF212EBC1}" type="presOf" srcId="{7D710EC9-CDF6-4556-A046-2C89AE3063E3}" destId="{8C7EC070-A227-471D-B067-226378A39F66}" srcOrd="0" destOrd="0" presId="urn:microsoft.com/office/officeart/2005/8/layout/venn1"/>
    <dgm:cxn modelId="{D2C567A2-4BCB-41D8-A69C-B09B009AE1E6}" srcId="{7D710EC9-CDF6-4556-A046-2C89AE3063E3}" destId="{605870CB-9C46-4480-8975-482BBFC9712D}" srcOrd="0" destOrd="0" parTransId="{A7837229-6CD1-4C78-A9E1-C20A8DDBE868}" sibTransId="{5A291465-6C01-4CFB-8EB7-34F64817CEB0}"/>
    <dgm:cxn modelId="{B2611A4C-15E1-41DC-B622-2A5BEDB1F42C}" type="presOf" srcId="{605870CB-9C46-4480-8975-482BBFC9712D}" destId="{4F68D7F7-C0CB-48B9-AFCA-E85D6D8AEE3B}" srcOrd="1" destOrd="0" presId="urn:microsoft.com/office/officeart/2005/8/layout/venn1"/>
    <dgm:cxn modelId="{CAFB573A-FAA9-4057-8AFB-9E3AA3EB9463}" type="presOf" srcId="{EA89BE7F-5D37-446A-B1CE-592ABBDEE4F6}" destId="{922C70D8-3B87-452B-9C17-9239310C62EF}" srcOrd="0" destOrd="0" presId="urn:microsoft.com/office/officeart/2005/8/layout/venn1"/>
    <dgm:cxn modelId="{8E9D9BF1-0A78-4BB6-B8A1-A44CA17C8817}" type="presOf" srcId="{605870CB-9C46-4480-8975-482BBFC9712D}" destId="{0FB38D39-8DBD-438D-838F-25E599DD9954}" srcOrd="0" destOrd="0" presId="urn:microsoft.com/office/officeart/2005/8/layout/venn1"/>
    <dgm:cxn modelId="{4338C7A6-4F64-4983-978E-8145DDF7DC29}" type="presOf" srcId="{681E35F1-D2C2-4B49-85B7-5A193B87A0B0}" destId="{B112BF98-B852-488F-85FF-BF8052F542F8}" srcOrd="0" destOrd="0" presId="urn:microsoft.com/office/officeart/2005/8/layout/venn1"/>
    <dgm:cxn modelId="{C3FC6E40-40D3-4B40-99FF-79E62EE51581}" srcId="{7D710EC9-CDF6-4556-A046-2C89AE3063E3}" destId="{EA89BE7F-5D37-446A-B1CE-592ABBDEE4F6}" srcOrd="1" destOrd="0" parTransId="{B4574155-D0E0-4F8D-9782-33590A13AFE7}" sibTransId="{A90FE3C8-F239-410F-B81C-500F966347E4}"/>
    <dgm:cxn modelId="{D239E180-C5DE-475D-91E5-8BFC8DF257C3}" type="presParOf" srcId="{8C7EC070-A227-471D-B067-226378A39F66}" destId="{0FB38D39-8DBD-438D-838F-25E599DD9954}" srcOrd="0" destOrd="0" presId="urn:microsoft.com/office/officeart/2005/8/layout/venn1"/>
    <dgm:cxn modelId="{EE87710D-574D-4519-AD58-E6F24AEC4079}" type="presParOf" srcId="{8C7EC070-A227-471D-B067-226378A39F66}" destId="{4F68D7F7-C0CB-48B9-AFCA-E85D6D8AEE3B}" srcOrd="1" destOrd="0" presId="urn:microsoft.com/office/officeart/2005/8/layout/venn1"/>
    <dgm:cxn modelId="{6F6412FC-C05F-4700-B024-59824110D089}" type="presParOf" srcId="{8C7EC070-A227-471D-B067-226378A39F66}" destId="{922C70D8-3B87-452B-9C17-9239310C62EF}" srcOrd="2" destOrd="0" presId="urn:microsoft.com/office/officeart/2005/8/layout/venn1"/>
    <dgm:cxn modelId="{6B6AD53F-A02D-4F97-8B7A-D2BA5EA028A3}" type="presParOf" srcId="{8C7EC070-A227-471D-B067-226378A39F66}" destId="{6BF4853C-9ED4-4A1B-9B3E-A21D0C8C5016}" srcOrd="3" destOrd="0" presId="urn:microsoft.com/office/officeart/2005/8/layout/venn1"/>
    <dgm:cxn modelId="{AFFAE238-C91E-4A14-AF99-3B1C21444140}" type="presParOf" srcId="{8C7EC070-A227-471D-B067-226378A39F66}" destId="{B112BF98-B852-488F-85FF-BF8052F542F8}" srcOrd="4" destOrd="0" presId="urn:microsoft.com/office/officeart/2005/8/layout/venn1"/>
    <dgm:cxn modelId="{D0F09333-B7EE-4CA3-A826-B0C57EE4DE31}" type="presParOf" srcId="{8C7EC070-A227-471D-B067-226378A39F66}" destId="{1292B8E8-4D25-40FE-9591-C8C3E47BFE7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38D39-8DBD-438D-838F-25E599DD9954}">
      <dsp:nvSpPr>
        <dsp:cNvPr id="0" name=""/>
        <dsp:cNvSpPr/>
      </dsp:nvSpPr>
      <dsp:spPr>
        <a:xfrm>
          <a:off x="1893467" y="320493"/>
          <a:ext cx="1047206" cy="1047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ACA</a:t>
          </a:r>
          <a:endParaRPr lang="nb-NO" sz="2900" kern="1200" dirty="0"/>
        </a:p>
      </dsp:txBody>
      <dsp:txXfrm>
        <a:off x="2033094" y="503754"/>
        <a:ext cx="767951" cy="471242"/>
      </dsp:txXfrm>
    </dsp:sp>
    <dsp:sp modelId="{922C70D8-3B87-452B-9C17-9239310C62EF}">
      <dsp:nvSpPr>
        <dsp:cNvPr id="0" name=""/>
        <dsp:cNvSpPr/>
      </dsp:nvSpPr>
      <dsp:spPr>
        <a:xfrm>
          <a:off x="2089466" y="62616"/>
          <a:ext cx="3829384" cy="38293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RG</a:t>
          </a:r>
        </a:p>
      </dsp:txBody>
      <dsp:txXfrm>
        <a:off x="3260619" y="1051874"/>
        <a:ext cx="2297630" cy="2106161"/>
      </dsp:txXfrm>
    </dsp:sp>
    <dsp:sp modelId="{B112BF98-B852-488F-85FF-BF8052F542F8}">
      <dsp:nvSpPr>
        <dsp:cNvPr id="0" name=""/>
        <dsp:cNvSpPr/>
      </dsp:nvSpPr>
      <dsp:spPr>
        <a:xfrm>
          <a:off x="1317406" y="1112599"/>
          <a:ext cx="1747194" cy="1747194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GS</a:t>
          </a:r>
          <a:endParaRPr lang="nb-NO" sz="2900" kern="1200" dirty="0"/>
        </a:p>
      </dsp:txBody>
      <dsp:txXfrm>
        <a:off x="1481933" y="1563957"/>
        <a:ext cx="1048316" cy="96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0.80136</cdr:x>
      <cdr:y>0.5288</cdr:y>
    </cdr:from>
    <cdr:to>
      <cdr:x>0.90518</cdr:x>
      <cdr:y>0.5648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01755" y="2644329"/>
          <a:ext cx="868241" cy="180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95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86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55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865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21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289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74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261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62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60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379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791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574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79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015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42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56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7B40-6A64-4D3D-8046-64F7AF3494C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702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415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821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47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236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79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02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046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182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551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434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5576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6687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668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7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1517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426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3055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42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0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19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08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52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22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269594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B8F1-13F6-4DBC-A767-B87B819EB05E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7B4A-0D0D-40D7-88AB-4D8BF232AC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4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88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55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64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.no/en/ub/110527/research-impac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metri.w.uib.no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.no/en/ub/110527/research-impact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ib.no/node/113519/" TargetMode="External"/><Relationship Id="rId5" Type="http://schemas.openxmlformats.org/officeDocument/2006/relationships/hyperlink" Target="https://www.uib.no/en/boa/114781/data-management-plan" TargetMode="External"/><Relationship Id="rId4" Type="http://schemas.openxmlformats.org/officeDocument/2006/relationships/hyperlink" Target="https://www.uib.no/en/ub/79535/open-access-what-why-and-how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dontrack.net/evaluation-and-ranking/citation-impact/#citationref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272808" cy="2550145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Increasing research visibility</a:t>
            </a:r>
            <a:br>
              <a:rPr lang="en-GB" sz="3600" dirty="0" smtClean="0"/>
            </a:br>
            <a:r>
              <a:rPr lang="en-GB" sz="3600" dirty="0"/>
              <a:t>&amp;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Collaborating across organisational structures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Susanne Mikki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0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Online profiling services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services have ‘sleeping’ author IDs, where IDs are created based on carefully assigned algorithms.</a:t>
            </a:r>
          </a:p>
          <a:p>
            <a:endParaRPr lang="en-US" dirty="0" smtClean="0"/>
          </a:p>
          <a:p>
            <a:r>
              <a:rPr lang="en-US" dirty="0" smtClean="0"/>
              <a:t>Scopus makes these IDs public.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general, services ask the authors to create, verify and make their profile public. </a:t>
            </a:r>
          </a:p>
          <a:p>
            <a:endParaRPr lang="en-US" dirty="0"/>
          </a:p>
          <a:p>
            <a:r>
              <a:rPr lang="en-US" dirty="0" smtClean="0"/>
              <a:t>All published profiles are freely available and easily accessed.</a:t>
            </a:r>
          </a:p>
          <a:p>
            <a:endParaRPr lang="en-US" dirty="0"/>
          </a:p>
          <a:p>
            <a:r>
              <a:rPr lang="en-US" dirty="0" smtClean="0"/>
              <a:t>Open profiles add to the principle of open scholarship.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989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Our </a:t>
            </a:r>
            <a:r>
              <a:rPr lang="nb-NO" dirty="0" err="1" smtClean="0">
                <a:solidFill>
                  <a:srgbClr val="FF0000"/>
                </a:solidFill>
              </a:rPr>
              <a:t>study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on</a:t>
            </a:r>
            <a:r>
              <a:rPr lang="nb-NO" dirty="0" smtClean="0">
                <a:solidFill>
                  <a:srgbClr val="FF0000"/>
                </a:solidFill>
              </a:rPr>
              <a:t> profiling services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3012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Published</a:t>
            </a:r>
            <a:r>
              <a:rPr lang="nb-NO" dirty="0" smtClean="0"/>
              <a:t> at </a:t>
            </a:r>
            <a:r>
              <a:rPr lang="nb-NO" i="1" dirty="0" err="1" smtClean="0"/>
              <a:t>PlosOne</a:t>
            </a:r>
            <a:r>
              <a:rPr lang="nb-NO" i="1" dirty="0" smtClean="0"/>
              <a:t> </a:t>
            </a:r>
            <a:r>
              <a:rPr lang="nb-NO" dirty="0" smtClean="0"/>
              <a:t>an journal ;)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088" y="2132856"/>
            <a:ext cx="9193088" cy="19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sampling and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Based on all researchers at </a:t>
            </a:r>
            <a:r>
              <a:rPr lang="en-US" sz="2000" dirty="0" err="1" smtClean="0"/>
              <a:t>UiB</a:t>
            </a:r>
            <a:endParaRPr lang="en-US" sz="2000" dirty="0" smtClean="0"/>
          </a:p>
          <a:p>
            <a:r>
              <a:rPr lang="en-US" sz="2000" dirty="0" smtClean="0"/>
              <a:t>Automated harvesting of applied services (including GS, ACA, RG)</a:t>
            </a:r>
          </a:p>
          <a:p>
            <a:pPr lvl="1"/>
            <a:r>
              <a:rPr lang="en-US" sz="2000" dirty="0" smtClean="0"/>
              <a:t>Tracking available </a:t>
            </a:r>
            <a:r>
              <a:rPr lang="en-US" sz="2000" dirty="0"/>
              <a:t>indicators (number of publications, citations, </a:t>
            </a:r>
            <a:r>
              <a:rPr lang="en-US" sz="2000" dirty="0" smtClean="0"/>
              <a:t>h-index</a:t>
            </a:r>
            <a:r>
              <a:rPr lang="en-US" sz="2000" dirty="0"/>
              <a:t>)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97613"/>
            <a:ext cx="41148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18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763688" y="1844824"/>
          <a:ext cx="5688633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endParaRPr lang="nb-NO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CRIStin</a:t>
                      </a:r>
                      <a:r>
                        <a:rPr lang="en-US" sz="1400" dirty="0" smtClean="0">
                          <a:effectLst/>
                        </a:rPr>
                        <a:t> 2010-14 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ORCID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RID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ACA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RG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Retrieved profiles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4361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223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154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382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670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2207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Unique profiles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4307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223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151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378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649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2120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Duplica</a:t>
                      </a:r>
                      <a:r>
                        <a:rPr lang="nb-NO" sz="1400">
                          <a:effectLst/>
                        </a:rPr>
                        <a:t>tes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54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0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4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21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87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CRIStin authors (%)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108 (48%)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130 (86%)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333 (88%)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169 (26%)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1307 (62%)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81" marR="393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664" y="4005064"/>
            <a:ext cx="7200800" cy="2016224"/>
          </a:xfrm>
        </p:spPr>
        <p:txBody>
          <a:bodyPr>
            <a:normAutofit/>
          </a:bodyPr>
          <a:lstStyle/>
          <a:p>
            <a:r>
              <a:rPr lang="nb-NO" sz="2000" dirty="0"/>
              <a:t>Lav </a:t>
            </a:r>
            <a:r>
              <a:rPr lang="nb-NO" sz="2000" dirty="0" smtClean="0"/>
              <a:t>gjenfinning </a:t>
            </a:r>
            <a:r>
              <a:rPr lang="nb-NO" sz="2000" dirty="0"/>
              <a:t>i </a:t>
            </a:r>
            <a:r>
              <a:rPr lang="nb-NO" sz="2000" dirty="0" err="1"/>
              <a:t>CRIStin</a:t>
            </a:r>
            <a:r>
              <a:rPr lang="nb-NO" sz="2000" dirty="0"/>
              <a:t> </a:t>
            </a:r>
            <a:r>
              <a:rPr lang="nb-NO" sz="2000" dirty="0" smtClean="0"/>
              <a:t>skyldes at profilholder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Er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Har ikke publisert noe etter 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Har oppgitt feil </a:t>
            </a:r>
            <a:r>
              <a:rPr lang="nb-NO" sz="2000" dirty="0"/>
              <a:t>adresse i </a:t>
            </a:r>
            <a:r>
              <a:rPr lang="nb-NO" sz="2000" dirty="0" smtClean="0"/>
              <a:t>tjenesten</a:t>
            </a:r>
            <a:endParaRPr lang="nb-NO" sz="2000" dirty="0"/>
          </a:p>
          <a:p>
            <a:endParaRPr lang="nb-NO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764704"/>
            <a:ext cx="7365504" cy="903237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Antall</a:t>
            </a:r>
            <a:r>
              <a:rPr lang="en-US" sz="2800" b="1" dirty="0" smtClean="0"/>
              <a:t> </a:t>
            </a:r>
            <a:r>
              <a:rPr lang="en-US" sz="2800" dirty="0" err="1"/>
              <a:t>f</a:t>
            </a:r>
            <a:r>
              <a:rPr lang="en-US" sz="2800" b="1" dirty="0" err="1" smtClean="0"/>
              <a:t>orfattere</a:t>
            </a:r>
            <a:r>
              <a:rPr lang="en-US" sz="2800" b="1" dirty="0" smtClean="0"/>
              <a:t>/profiler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ulike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tjenestene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Unike</a:t>
            </a:r>
            <a:r>
              <a:rPr lang="en-US" sz="2800" dirty="0" smtClean="0"/>
              <a:t> </a:t>
            </a:r>
            <a:r>
              <a:rPr lang="en-US" sz="2800" dirty="0"/>
              <a:t>p</a:t>
            </a:r>
            <a:r>
              <a:rPr lang="en-US" sz="2800" dirty="0" smtClean="0"/>
              <a:t>rofiler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dubletter</a:t>
            </a:r>
            <a:r>
              <a:rPr lang="en-US" sz="2800" dirty="0" smtClean="0"/>
              <a:t>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95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5024" r="4895" b="7440"/>
          <a:stretch/>
        </p:blipFill>
        <p:spPr>
          <a:xfrm>
            <a:off x="152393" y="1390649"/>
            <a:ext cx="4961796" cy="475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87109"/>
            <a:ext cx="7365504" cy="652934"/>
          </a:xfrm>
        </p:spPr>
        <p:txBody>
          <a:bodyPr/>
          <a:lstStyle/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researchers</a:t>
            </a:r>
            <a:r>
              <a:rPr lang="nb-NO" dirty="0" smtClean="0"/>
              <a:t> an </a:t>
            </a:r>
            <a:r>
              <a:rPr lang="nb-NO" dirty="0" err="1" smtClean="0"/>
              <a:t>profile</a:t>
            </a:r>
            <a:r>
              <a:rPr lang="nb-NO" dirty="0" smtClean="0"/>
              <a:t> holders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6200" y="6297613"/>
            <a:ext cx="41148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1433242" y="1849991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nb-NO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4307 </a:t>
            </a:r>
            <a:r>
              <a:rPr lang="en-US" altLang="nb-NO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publishing researchers (</a:t>
            </a:r>
            <a:r>
              <a:rPr lang="en-US" altLang="nb-NO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Cristin</a:t>
            </a:r>
            <a:r>
              <a:rPr lang="en-US" altLang="nb-NO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nb-NO" altLang="nb-N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b-NO" sz="2400" dirty="0"/>
          </a:p>
        </p:txBody>
      </p:sp>
      <p:sp>
        <p:nvSpPr>
          <p:cNvPr id="9" name="Rectangle 8"/>
          <p:cNvSpPr/>
          <p:nvPr/>
        </p:nvSpPr>
        <p:spPr>
          <a:xfrm>
            <a:off x="2514600" y="3657600"/>
            <a:ext cx="12065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1593 </a:t>
            </a:r>
            <a:r>
              <a:rPr lang="nb-NO" altLang="nb-NO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nb-NO" altLang="nb-NO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at </a:t>
            </a:r>
            <a:r>
              <a:rPr lang="nb-NO" altLang="nb-NO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least</a:t>
            </a:r>
            <a:r>
              <a:rPr lang="nb-NO" altLang="nb-NO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b-NO" altLang="nb-NO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nb-NO" altLang="nb-NO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b-NO" altLang="nb-NO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profile</a:t>
            </a:r>
            <a:r>
              <a:rPr lang="nb-NO" altLang="nb-NO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(37%)</a:t>
            </a:r>
            <a:endParaRPr lang="nb-NO" altLang="nb-NO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16073"/>
          <a:stretch/>
        </p:blipFill>
        <p:spPr>
          <a:xfrm>
            <a:off x="5372100" y="1447800"/>
            <a:ext cx="3295650" cy="400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2895600" y="2140894"/>
            <a:ext cx="3505200" cy="67850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326216" y="4857929"/>
            <a:ext cx="3760384" cy="6506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524328" y="533400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+ 1 </a:t>
            </a:r>
            <a:r>
              <a:rPr lang="nb-NO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researcher</a:t>
            </a:r>
            <a:r>
              <a:rPr lang="nb-NO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</a:t>
            </a:r>
            <a:r>
              <a:rPr lang="nb-NO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five</a:t>
            </a:r>
            <a:r>
              <a:rPr lang="nb-NO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profiles</a:t>
            </a:r>
            <a:endParaRPr lang="nb-NO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3886200"/>
            <a:ext cx="10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 </a:t>
            </a:r>
            <a:r>
              <a:rPr lang="nb-NO" dirty="0" err="1" smtClean="0"/>
              <a:t>profile</a:t>
            </a:r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5591596" y="2809875"/>
            <a:ext cx="111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 </a:t>
            </a:r>
            <a:r>
              <a:rPr lang="nb-NO" dirty="0" err="1" smtClean="0"/>
              <a:t>profiles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3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47662"/>
            <a:ext cx="8229600" cy="947737"/>
          </a:xfrm>
        </p:spPr>
        <p:txBody>
          <a:bodyPr/>
          <a:lstStyle/>
          <a:p>
            <a:r>
              <a:rPr lang="en-US" sz="3200" b="1" dirty="0" err="1" smtClean="0"/>
              <a:t>Visualisering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av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overlapp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mellom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tjenestene</a:t>
            </a:r>
            <a:endParaRPr lang="nb-NO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792876" cy="5843386"/>
          </a:xfrm>
        </p:spPr>
      </p:pic>
    </p:spTree>
    <p:extLst>
      <p:ext uri="{BB962C8B-B14F-4D97-AF65-F5344CB8AC3E}">
        <p14:creationId xmlns:p14="http://schemas.microsoft.com/office/powerpoint/2010/main" val="10360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30303"/>
            <a:ext cx="8229600" cy="1137122"/>
          </a:xfrm>
        </p:spPr>
        <p:txBody>
          <a:bodyPr/>
          <a:lstStyle/>
          <a:p>
            <a:r>
              <a:rPr lang="en-US" sz="3200" b="1" dirty="0" smtClean="0"/>
              <a:t>Overlap of the largest services</a:t>
            </a:r>
            <a:endParaRPr lang="nb-NO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2350" y="1884363"/>
          <a:ext cx="7366000" cy="388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263277"/>
          </a:xfrm>
        </p:spPr>
        <p:txBody>
          <a:bodyPr/>
          <a:lstStyle/>
          <a:p>
            <a:r>
              <a:rPr lang="nb-NO" b="1" dirty="0" err="1" smtClean="0"/>
              <a:t>Use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profiling services by </a:t>
            </a:r>
            <a:r>
              <a:rPr lang="nb-NO" b="1" dirty="0" err="1" smtClean="0"/>
              <a:t>position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038200" y="5873085"/>
            <a:ext cx="703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Percentages</a:t>
            </a:r>
            <a:r>
              <a:rPr lang="nb-NO" dirty="0" smtClean="0"/>
              <a:t> relative to total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researchers</a:t>
            </a:r>
            <a:r>
              <a:rPr lang="nb-NO" dirty="0" smtClean="0"/>
              <a:t> </a:t>
            </a:r>
            <a:r>
              <a:rPr lang="nb-NO" dirty="0" err="1" smtClean="0"/>
              <a:t>within</a:t>
            </a:r>
            <a:r>
              <a:rPr lang="nb-NO" dirty="0" smtClean="0"/>
              <a:t> same </a:t>
            </a:r>
            <a:r>
              <a:rPr lang="nb-NO" dirty="0" err="1" smtClean="0"/>
              <a:t>positon</a:t>
            </a:r>
            <a:r>
              <a:rPr lang="nb-NO" dirty="0" smtClean="0"/>
              <a:t>. </a:t>
            </a:r>
            <a:r>
              <a:rPr lang="nb-NO" dirty="0" err="1" smtClean="0"/>
              <a:t>Highest</a:t>
            </a:r>
            <a:r>
              <a:rPr lang="nb-NO" dirty="0" smtClean="0"/>
              <a:t> </a:t>
            </a:r>
            <a:r>
              <a:rPr lang="nb-NO" dirty="0" err="1" smtClean="0"/>
              <a:t>attendence</a:t>
            </a:r>
            <a:r>
              <a:rPr lang="nb-NO" dirty="0" smtClean="0"/>
              <a:t> by Post </a:t>
            </a:r>
            <a:r>
              <a:rPr lang="nb-NO" dirty="0" err="1" smtClean="0"/>
              <a:t>docs</a:t>
            </a:r>
            <a:r>
              <a:rPr lang="nb-NO" dirty="0" smtClean="0"/>
              <a:t> and Professors.</a:t>
            </a:r>
            <a:endParaRPr lang="nb-NO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11560" y="14478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4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15007"/>
            <a:ext cx="7848872" cy="652934"/>
          </a:xfrm>
        </p:spPr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profiling services </a:t>
            </a:r>
            <a:r>
              <a:rPr lang="nb-NO" b="1" dirty="0" smtClean="0"/>
              <a:t>by </a:t>
            </a:r>
            <a:r>
              <a:rPr lang="nb-NO" b="1" dirty="0" err="1" smtClean="0"/>
              <a:t>gender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7172"/>
            <a:ext cx="4958465" cy="2751948"/>
          </a:xfrm>
        </p:spPr>
      </p:pic>
      <p:sp>
        <p:nvSpPr>
          <p:cNvPr id="4" name="Rectangle 3"/>
          <p:cNvSpPr/>
          <p:nvPr/>
        </p:nvSpPr>
        <p:spPr>
          <a:xfrm>
            <a:off x="5497108" y="1844824"/>
            <a:ext cx="34218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43% of authors at </a:t>
            </a:r>
            <a:r>
              <a:rPr lang="en-GB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UiB</a:t>
            </a:r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 are women</a:t>
            </a:r>
          </a:p>
          <a:p>
            <a:endParaRPr lang="en-GB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Female share lower at the profiling services</a:t>
            </a:r>
          </a:p>
          <a:p>
            <a:endParaRPr lang="en-GB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Except </a:t>
            </a:r>
            <a:r>
              <a:rPr lang="en-GB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ResearchGate</a:t>
            </a:r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 (RG) 46%. Services with high social involvement attract more likely women.</a:t>
            </a:r>
          </a:p>
          <a:p>
            <a:endParaRPr lang="en-GB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RG has automated indexing routines, profiles created without permission by profile holder.</a:t>
            </a:r>
          </a:p>
        </p:txBody>
      </p:sp>
    </p:spTree>
    <p:extLst>
      <p:ext uri="{BB962C8B-B14F-4D97-AF65-F5344CB8AC3E}">
        <p14:creationId xmlns:p14="http://schemas.microsoft.com/office/powerpoint/2010/main" val="10191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74602" y="2492896"/>
          <a:ext cx="6562750" cy="392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86" y="5655343"/>
            <a:ext cx="910636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561538"/>
            <a:ext cx="7941568" cy="1499310"/>
          </a:xfrm>
        </p:spPr>
        <p:txBody>
          <a:bodyPr>
            <a:normAutofit/>
          </a:bodyPr>
          <a:lstStyle/>
          <a:p>
            <a:r>
              <a:rPr lang="nb-NO" dirty="0" err="1" smtClean="0"/>
              <a:t>Use</a:t>
            </a:r>
            <a:r>
              <a:rPr lang="nb-NO" dirty="0" smtClean="0"/>
              <a:t> by </a:t>
            </a:r>
            <a:r>
              <a:rPr lang="nb-NO" dirty="0" err="1" smtClean="0"/>
              <a:t>faculty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9879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Visibility</a:t>
            </a:r>
            <a:r>
              <a:rPr lang="nb-NO" dirty="0" smtClean="0"/>
              <a:t> by </a:t>
            </a:r>
            <a:r>
              <a:rPr lang="nb-NO" dirty="0" err="1" smtClean="0"/>
              <a:t>publication</a:t>
            </a:r>
            <a:r>
              <a:rPr lang="nb-NO" dirty="0" smtClean="0"/>
              <a:t> output</a:t>
            </a:r>
            <a:endParaRPr lang="nb-NO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7442" y="0"/>
            <a:ext cx="7005464" cy="6937784"/>
            <a:chOff x="1022920" y="-39892"/>
            <a:chExt cx="7005464" cy="69377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-39892"/>
              <a:ext cx="6912768" cy="693778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059832" y="2025412"/>
              <a:ext cx="936104" cy="3208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Oval 12"/>
            <p:cNvSpPr/>
            <p:nvPr/>
          </p:nvSpPr>
          <p:spPr>
            <a:xfrm>
              <a:off x="1022920" y="5494976"/>
              <a:ext cx="1892896" cy="1363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19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991872" y="5301208"/>
            <a:ext cx="2304256" cy="19888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Fleste klarer å vedlikeholde bare en.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/>
          <a:stretch/>
        </p:blipFill>
        <p:spPr>
          <a:xfrm>
            <a:off x="179512" y="244549"/>
            <a:ext cx="8689867" cy="6460091"/>
          </a:xfrm>
        </p:spPr>
      </p:pic>
      <p:sp>
        <p:nvSpPr>
          <p:cNvPr id="3" name="TextBox 2"/>
          <p:cNvSpPr txBox="1"/>
          <p:nvPr/>
        </p:nvSpPr>
        <p:spPr>
          <a:xfrm>
            <a:off x="304800" y="771435"/>
            <a:ext cx="196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Indicators grouped by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991872" y="5301208"/>
            <a:ext cx="2304256" cy="19888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/>
          <a:stretch/>
        </p:blipFill>
        <p:spPr>
          <a:xfrm>
            <a:off x="0" y="244475"/>
            <a:ext cx="8689975" cy="6459538"/>
          </a:xfrm>
          <a:solidFill>
            <a:schemeClr val="bg1">
              <a:alpha val="95000"/>
            </a:schemeClr>
          </a:solidFill>
        </p:spPr>
      </p:pic>
      <p:sp>
        <p:nvSpPr>
          <p:cNvPr id="3" name="Rectangle 2"/>
          <p:cNvSpPr/>
          <p:nvPr/>
        </p:nvSpPr>
        <p:spPr bwMode="auto">
          <a:xfrm>
            <a:off x="1981200" y="2209800"/>
            <a:ext cx="6172200" cy="4343400"/>
          </a:xfrm>
          <a:prstGeom prst="rect">
            <a:avLst/>
          </a:prstGeom>
          <a:solidFill>
            <a:schemeClr val="bg1"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2004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publications</a:t>
            </a:r>
            <a:r>
              <a:rPr lang="nb-NO" dirty="0" smtClean="0"/>
              <a:t> in </a:t>
            </a:r>
            <a:r>
              <a:rPr lang="nb-NO" dirty="0" err="1" smtClean="0"/>
              <a:t>CRIStin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err="1" smtClean="0"/>
              <a:t>Correlate</a:t>
            </a:r>
            <a:r>
              <a:rPr lang="nb-NO" dirty="0" smtClean="0"/>
              <a:t> </a:t>
            </a:r>
            <a:r>
              <a:rPr lang="nb-NO" dirty="0" err="1" smtClean="0"/>
              <a:t>strongly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publications</a:t>
            </a:r>
            <a:r>
              <a:rPr lang="nb-NO" dirty="0" smtClean="0"/>
              <a:t> in </a:t>
            </a:r>
            <a:r>
              <a:rPr lang="nb-NO" dirty="0" err="1" smtClean="0"/>
              <a:t>other</a:t>
            </a:r>
            <a:r>
              <a:rPr lang="nb-NO" dirty="0" smtClean="0"/>
              <a:t> systems (</a:t>
            </a:r>
            <a:r>
              <a:rPr lang="nb-NO" dirty="0" err="1" smtClean="0"/>
              <a:t>except</a:t>
            </a:r>
            <a:r>
              <a:rPr lang="nb-NO" dirty="0" smtClean="0"/>
              <a:t> ORCID). ORCID </a:t>
            </a:r>
            <a:r>
              <a:rPr lang="nb-NO" dirty="0" err="1" smtClean="0"/>
              <a:t>only</a:t>
            </a:r>
            <a:r>
              <a:rPr lang="nb-NO" dirty="0" smtClean="0"/>
              <a:t> used for IDs, not </a:t>
            </a:r>
            <a:r>
              <a:rPr lang="nb-NO" dirty="0" err="1" smtClean="0"/>
              <a:t>publication</a:t>
            </a:r>
            <a:r>
              <a:rPr lang="nb-NO" dirty="0" smtClean="0"/>
              <a:t> lists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Correlate</a:t>
            </a:r>
            <a:r>
              <a:rPr lang="nb-NO" dirty="0" smtClean="0"/>
              <a:t> </a:t>
            </a:r>
            <a:r>
              <a:rPr lang="nb-NO" dirty="0" err="1" smtClean="0"/>
              <a:t>weakly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416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991872" y="5301208"/>
            <a:ext cx="2304256" cy="19888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/>
          <a:stretch/>
        </p:blipFill>
        <p:spPr>
          <a:xfrm>
            <a:off x="179512" y="244549"/>
            <a:ext cx="8689867" cy="6460091"/>
          </a:xfrm>
          <a:solidFill>
            <a:schemeClr val="bg1">
              <a:alpha val="9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81400" y="1981200"/>
            <a:ext cx="4572000" cy="1295400"/>
          </a:xfrm>
          <a:prstGeom prst="rect">
            <a:avLst/>
          </a:prstGeom>
          <a:solidFill>
            <a:schemeClr val="bg1"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5753100" y="4152900"/>
            <a:ext cx="3429000" cy="1371600"/>
          </a:xfrm>
          <a:prstGeom prst="rect">
            <a:avLst/>
          </a:prstGeom>
          <a:solidFill>
            <a:schemeClr val="bg1"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181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indicators correlate strongly with each other within same and across services.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0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1008112"/>
          </a:xfrm>
        </p:spPr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76872"/>
            <a:ext cx="8229600" cy="414615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Services are incomplete and don’t represent the total publication production. Not suitable for </a:t>
            </a:r>
            <a:r>
              <a:rPr lang="en-GB" sz="2000" dirty="0" err="1" smtClean="0"/>
              <a:t>evaluational</a:t>
            </a:r>
            <a:r>
              <a:rPr lang="en-GB" sz="2000" dirty="0" smtClean="0"/>
              <a:t> reasons. Careful use only.</a:t>
            </a:r>
          </a:p>
          <a:p>
            <a:endParaRPr lang="en-GB" sz="2000" dirty="0" smtClean="0"/>
          </a:p>
          <a:p>
            <a:r>
              <a:rPr lang="en-GB" sz="2000" dirty="0" smtClean="0"/>
              <a:t>Insufficient data quality</a:t>
            </a:r>
          </a:p>
          <a:p>
            <a:pPr lvl="1"/>
            <a:r>
              <a:rPr lang="en-GB" sz="2000" dirty="0" smtClean="0"/>
              <a:t>IDs are created automatically and recognition may have failed</a:t>
            </a:r>
          </a:p>
          <a:p>
            <a:pPr lvl="1"/>
            <a:r>
              <a:rPr lang="en-GB" sz="2000" dirty="0" smtClean="0"/>
              <a:t>Profile holders not necessarily verify and update their account. Manipulation may occur.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Social indicators (</a:t>
            </a:r>
            <a:r>
              <a:rPr lang="en-GB" sz="2000" dirty="0" err="1" smtClean="0"/>
              <a:t>altmetrics</a:t>
            </a:r>
            <a:r>
              <a:rPr lang="en-GB" sz="2000" dirty="0" smtClean="0"/>
              <a:t>) </a:t>
            </a:r>
            <a:r>
              <a:rPr lang="en-GB" sz="2000" dirty="0"/>
              <a:t>c</a:t>
            </a:r>
            <a:r>
              <a:rPr lang="en-GB" sz="2000" dirty="0" smtClean="0"/>
              <a:t>annot be use as proxy for traditional metrics. They express something different.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0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lvl="1"/>
            <a:r>
              <a:rPr lang="en-GB" sz="2000" dirty="0" smtClean="0"/>
              <a:t>That in 2014 almost 40% of </a:t>
            </a:r>
            <a:r>
              <a:rPr lang="en-GB" sz="2000" dirty="0" err="1" smtClean="0"/>
              <a:t>UiB’s</a:t>
            </a:r>
            <a:r>
              <a:rPr lang="en-GB" sz="2000" dirty="0" smtClean="0"/>
              <a:t> researchers hold å profile. They are used to get visible and contribute to the concept of open scholarship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Services are growing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Services replace some of the traditional library services (discovery tools)</a:t>
            </a:r>
          </a:p>
          <a:p>
            <a:pPr lvl="1"/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12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798277"/>
            <a:ext cx="7431551" cy="3533254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Services </a:t>
            </a:r>
            <a:r>
              <a:rPr lang="nb-NO" sz="3600" dirty="0" err="1" smtClean="0"/>
              <a:t>provided</a:t>
            </a:r>
            <a:r>
              <a:rPr lang="nb-NO" sz="3600" dirty="0" smtClean="0"/>
              <a:t> by </a:t>
            </a:r>
            <a:r>
              <a:rPr lang="nb-NO" sz="3600" dirty="0" err="1" smtClean="0"/>
              <a:t>the</a:t>
            </a:r>
            <a:r>
              <a:rPr lang="nb-NO" sz="3600" dirty="0" smtClean="0"/>
              <a:t> </a:t>
            </a:r>
            <a:r>
              <a:rPr lang="nb-NO" sz="3600" dirty="0" err="1" smtClean="0"/>
              <a:t>library</a:t>
            </a:r>
            <a:r>
              <a:rPr lang="nb-NO" sz="3600" dirty="0"/>
              <a:t/>
            </a:r>
            <a:br>
              <a:rPr lang="nb-NO" sz="3600" dirty="0"/>
            </a:br>
            <a:r>
              <a:rPr lang="nb-NO" sz="3600" dirty="0" smtClean="0">
                <a:hlinkClick r:id="rId3"/>
              </a:rPr>
              <a:t>Research </a:t>
            </a:r>
            <a:r>
              <a:rPr lang="nb-NO" sz="3600" dirty="0" err="1" smtClean="0">
                <a:hlinkClick r:id="rId3"/>
              </a:rPr>
              <a:t>Impact</a:t>
            </a:r>
            <a:endParaRPr lang="nb-N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564904"/>
            <a:ext cx="7914919" cy="39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z="2000" smtClean="0">
                <a:solidFill>
                  <a:srgbClr val="FFFFFF"/>
                </a:solidFill>
              </a:rPr>
              <a:t>Universitetsbiblioteket i Bergen </a:t>
            </a:r>
            <a:endParaRPr lang="nb-NO" sz="2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74" y="466036"/>
            <a:ext cx="188108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3" y="3144857"/>
            <a:ext cx="20889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07" y="2553537"/>
            <a:ext cx="208376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4" y="2324519"/>
            <a:ext cx="185785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839744" y="4838617"/>
            <a:ext cx="2304256" cy="19888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7" y="1500873"/>
            <a:ext cx="1859724" cy="61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80" y="1777554"/>
            <a:ext cx="1802621" cy="43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95" y="394036"/>
            <a:ext cx="1200001" cy="7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38" y="2466990"/>
            <a:ext cx="1517481" cy="50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1622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8" name="TextBox 27"/>
          <p:cNvSpPr txBox="1"/>
          <p:nvPr/>
        </p:nvSpPr>
        <p:spPr>
          <a:xfrm>
            <a:off x="112722" y="461431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Get</a:t>
            </a:r>
            <a:r>
              <a:rPr lang="nb-NO" sz="2000" b="1" dirty="0" smtClean="0"/>
              <a:t> an ID/</a:t>
            </a:r>
            <a:r>
              <a:rPr lang="nb-NO" sz="2000" b="1" dirty="0" err="1" smtClean="0"/>
              <a:t>profile</a:t>
            </a:r>
            <a:r>
              <a:rPr lang="nb-NO" sz="2000" b="1" dirty="0" smtClean="0"/>
              <a:t> to </a:t>
            </a:r>
            <a:r>
              <a:rPr lang="nb-NO" sz="2000" b="1" dirty="0" err="1" smtClean="0"/>
              <a:t>avoid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author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ambiguity</a:t>
            </a:r>
            <a:endParaRPr lang="nb-NO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76056" y="4351415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Engage</a:t>
            </a:r>
            <a:r>
              <a:rPr lang="nb-NO" sz="2000" b="1" dirty="0" smtClean="0"/>
              <a:t> in </a:t>
            </a:r>
            <a:r>
              <a:rPr lang="nb-NO" sz="2000" b="1" dirty="0" err="1" smtClean="0"/>
              <a:t>network</a:t>
            </a:r>
            <a:endParaRPr lang="nb-NO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600002" y="5133186"/>
            <a:ext cx="325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Get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alerted</a:t>
            </a:r>
            <a:r>
              <a:rPr lang="nb-NO" sz="2000" b="1" dirty="0" smtClean="0"/>
              <a:t> for </a:t>
            </a:r>
            <a:r>
              <a:rPr lang="nb-NO" sz="2000" b="1" dirty="0" err="1" smtClean="0"/>
              <a:t>new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publications</a:t>
            </a:r>
            <a:r>
              <a:rPr lang="nb-NO" sz="2000" b="1" dirty="0" smtClean="0"/>
              <a:t> in </a:t>
            </a:r>
            <a:r>
              <a:rPr lang="nb-NO" sz="2000" b="1" dirty="0" err="1" smtClean="0"/>
              <a:t>your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field</a:t>
            </a:r>
            <a:endParaRPr lang="nb-NO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076056" y="6119571"/>
            <a:ext cx="406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Get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immidiate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attention</a:t>
            </a:r>
            <a:r>
              <a:rPr lang="nb-NO" sz="2000" b="1" dirty="0" smtClean="0"/>
              <a:t> and feedback for </a:t>
            </a:r>
            <a:r>
              <a:rPr lang="nb-NO" sz="2000" b="1" dirty="0" err="1" smtClean="0"/>
              <a:t>your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research</a:t>
            </a:r>
            <a:endParaRPr lang="nb-NO" sz="20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55" y="1051994"/>
            <a:ext cx="182127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83549" y="3565085"/>
            <a:ext cx="319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Make </a:t>
            </a:r>
            <a:r>
              <a:rPr lang="nb-NO" sz="2000" b="1" dirty="0" err="1" smtClean="0"/>
              <a:t>your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publications</a:t>
            </a:r>
            <a:r>
              <a:rPr lang="nb-NO" sz="2000" b="1" dirty="0" smtClean="0"/>
              <a:t> visible and </a:t>
            </a:r>
            <a:r>
              <a:rPr lang="nb-NO" sz="2000" b="1" dirty="0" err="1" smtClean="0"/>
              <a:t>accessible</a:t>
            </a:r>
            <a:endParaRPr lang="nb-NO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7" y="164243"/>
            <a:ext cx="2547932" cy="214355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691680" y="54451"/>
            <a:ext cx="5472608" cy="32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3347864" y="36556"/>
            <a:ext cx="276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involvement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06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Profiling services - </a:t>
            </a:r>
            <a:r>
              <a:rPr lang="nb-NO" dirty="0" err="1" smtClean="0"/>
              <a:t>pros</a:t>
            </a:r>
            <a:r>
              <a:rPr lang="nb-NO" dirty="0" smtClean="0"/>
              <a:t> and </a:t>
            </a:r>
            <a:r>
              <a:rPr lang="nb-NO" dirty="0" err="1" smtClean="0"/>
              <a:t>cons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883964"/>
            <a:ext cx="7365504" cy="420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</a:rPr>
              <a:t>Pros</a:t>
            </a:r>
          </a:p>
          <a:p>
            <a:r>
              <a:rPr lang="en-GB" dirty="0" smtClean="0"/>
              <a:t>Having an unique, open identity is part of Open Science</a:t>
            </a:r>
          </a:p>
          <a:p>
            <a:r>
              <a:rPr lang="en-GB" dirty="0" smtClean="0"/>
              <a:t>Automatic notifications, stats, and network engagement</a:t>
            </a:r>
          </a:p>
          <a:p>
            <a:r>
              <a:rPr lang="en-GB" dirty="0" smtClean="0"/>
              <a:t>Easy and fast to create an account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</a:rPr>
              <a:t>Cons</a:t>
            </a:r>
            <a:endParaRPr lang="en-GB" dirty="0" smtClean="0"/>
          </a:p>
          <a:p>
            <a:r>
              <a:rPr lang="en-GB" dirty="0" smtClean="0"/>
              <a:t>Risk of uploading copyrighted material</a:t>
            </a:r>
          </a:p>
          <a:p>
            <a:r>
              <a:rPr lang="en-GB" dirty="0" smtClean="0"/>
              <a:t>Commercial providers take over for library services</a:t>
            </a:r>
          </a:p>
          <a:p>
            <a:r>
              <a:rPr lang="en-GB" dirty="0" smtClean="0"/>
              <a:t>Insufficient meta data standards and control mechanisms</a:t>
            </a:r>
          </a:p>
          <a:p>
            <a:r>
              <a:rPr lang="en-GB" dirty="0" smtClean="0"/>
              <a:t>Easy to manipulate and add false information to increase own impact</a:t>
            </a:r>
          </a:p>
          <a:p>
            <a:r>
              <a:rPr lang="en-GB" dirty="0" smtClean="0"/>
              <a:t>Engagement takes time (researchers experience work overload)</a:t>
            </a:r>
          </a:p>
        </p:txBody>
      </p:sp>
    </p:spTree>
    <p:extLst>
      <p:ext uri="{BB962C8B-B14F-4D97-AF65-F5344CB8AC3E}">
        <p14:creationId xmlns:p14="http://schemas.microsoft.com/office/powerpoint/2010/main" val="16734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Profile</a:t>
            </a:r>
            <a:r>
              <a:rPr lang="nb-NO" dirty="0" smtClean="0"/>
              <a:t> </a:t>
            </a:r>
            <a:r>
              <a:rPr lang="nb-NO" dirty="0" err="1" smtClean="0"/>
              <a:t>doctors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concept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r>
              <a:rPr lang="nb-NO" dirty="0" smtClean="0"/>
              <a:t> in </a:t>
            </a:r>
            <a:r>
              <a:rPr lang="nb-NO" dirty="0" err="1" smtClean="0"/>
              <a:t>collaboration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administration</a:t>
            </a:r>
            <a:r>
              <a:rPr lang="nb-NO" dirty="0" smtClean="0"/>
              <a:t> at UiB</a:t>
            </a:r>
          </a:p>
          <a:p>
            <a:r>
              <a:rPr lang="nb-NO" dirty="0" err="1" smtClean="0"/>
              <a:t>Presented</a:t>
            </a:r>
            <a:r>
              <a:rPr lang="nb-NO" dirty="0" smtClean="0"/>
              <a:t> at different </a:t>
            </a:r>
            <a:r>
              <a:rPr lang="nb-NO" dirty="0" err="1" smtClean="0"/>
              <a:t>conferences</a:t>
            </a:r>
            <a:r>
              <a:rPr lang="nb-NO" dirty="0" smtClean="0"/>
              <a:t> and </a:t>
            </a:r>
            <a:r>
              <a:rPr lang="nb-NO" dirty="0" err="1" smtClean="0"/>
              <a:t>events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10" y="1455092"/>
            <a:ext cx="4353897" cy="32635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5" y="2359578"/>
            <a:ext cx="4260743" cy="3193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07" y="1470860"/>
            <a:ext cx="2438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b="1" dirty="0" err="1" smtClean="0">
                <a:solidFill>
                  <a:srgbClr val="FF0000"/>
                </a:solidFill>
              </a:rPr>
              <a:t>Waiting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err="1" smtClean="0">
                <a:solidFill>
                  <a:srgbClr val="FF0000"/>
                </a:solidFill>
              </a:rPr>
              <a:t>room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err="1" smtClean="0">
                <a:solidFill>
                  <a:srgbClr val="FF0000"/>
                </a:solidFill>
              </a:rPr>
              <a:t>with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err="1" smtClean="0">
                <a:solidFill>
                  <a:srgbClr val="FF0000"/>
                </a:solidFill>
              </a:rPr>
              <a:t>magazines</a:t>
            </a:r>
            <a:endParaRPr lang="nb-NO" sz="21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02368" y="2030329"/>
            <a:ext cx="640682" cy="29236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776" y="1832717"/>
            <a:ext cx="1722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b="1" dirty="0" smtClean="0">
                <a:solidFill>
                  <a:srgbClr val="FF0000"/>
                </a:solidFill>
              </a:rPr>
              <a:t>Info flyers</a:t>
            </a:r>
            <a:endParaRPr lang="nb-NO" sz="21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95082" y="2255922"/>
            <a:ext cx="1861289" cy="22785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4984" y="5214903"/>
            <a:ext cx="3842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b="1" dirty="0" err="1" smtClean="0">
                <a:solidFill>
                  <a:srgbClr val="FF0000"/>
                </a:solidFill>
              </a:rPr>
              <a:t>Consultation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err="1" smtClean="0">
                <a:solidFill>
                  <a:srgbClr val="FF0000"/>
                </a:solidFill>
              </a:rPr>
              <a:t>with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err="1" smtClean="0">
                <a:solidFill>
                  <a:srgbClr val="FF0000"/>
                </a:solidFill>
              </a:rPr>
              <a:t>profile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err="1" smtClean="0">
                <a:solidFill>
                  <a:srgbClr val="FF0000"/>
                </a:solidFill>
              </a:rPr>
              <a:t>doctor</a:t>
            </a:r>
            <a:endParaRPr lang="nb-NO" sz="2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0239" y="754577"/>
            <a:ext cx="1722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b="1" dirty="0" smtClean="0">
                <a:solidFill>
                  <a:srgbClr val="FF0000"/>
                </a:solidFill>
              </a:rPr>
              <a:t>Info screen</a:t>
            </a:r>
            <a:endParaRPr lang="nb-NO" sz="21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7304" y="1183039"/>
            <a:ext cx="282728" cy="5177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759">
            <a:off x="2911593" y="5293352"/>
            <a:ext cx="566981" cy="727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1602">
            <a:off x="1694624" y="5348685"/>
            <a:ext cx="450636" cy="59821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820007" y="4616754"/>
            <a:ext cx="3003" cy="699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 Google </a:t>
            </a:r>
            <a:r>
              <a:rPr lang="nb-NO" dirty="0" err="1" smtClean="0"/>
              <a:t>Scholar</a:t>
            </a:r>
            <a:r>
              <a:rPr lang="nb-NO" dirty="0" smtClean="0"/>
              <a:t> </a:t>
            </a:r>
            <a:r>
              <a:rPr lang="nb-NO" dirty="0" err="1" smtClean="0"/>
              <a:t>profile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err="1" smtClean="0"/>
              <a:t>Publication</a:t>
            </a:r>
            <a:r>
              <a:rPr lang="nb-NO" dirty="0" smtClean="0"/>
              <a:t> </a:t>
            </a:r>
            <a:r>
              <a:rPr lang="nb-NO" dirty="0"/>
              <a:t>output and </a:t>
            </a:r>
            <a:r>
              <a:rPr lang="nb-NO" dirty="0" err="1" smtClean="0"/>
              <a:t>impact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0321" y="243279"/>
            <a:ext cx="10448906" cy="6354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827647">
            <a:off x="3596020" y="614317"/>
            <a:ext cx="2016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charge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05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3071">
            <a:off x="241429" y="970836"/>
            <a:ext cx="3333065" cy="2308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0848">
            <a:off x="4271809" y="1286909"/>
            <a:ext cx="3251120" cy="2251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80360" y="1029583"/>
            <a:ext cx="305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7986" y="1514331"/>
            <a:ext cx="1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77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3071">
            <a:off x="241429" y="970836"/>
            <a:ext cx="3333065" cy="2308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0848">
            <a:off x="4271809" y="1286909"/>
            <a:ext cx="3251120" cy="2251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4988">
            <a:off x="520780" y="3498883"/>
            <a:ext cx="3422570" cy="2396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3867">
            <a:off x="5156002" y="3731641"/>
            <a:ext cx="3243977" cy="2278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80360" y="1029583"/>
            <a:ext cx="305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7986" y="1514331"/>
            <a:ext cx="1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6048" y="3795267"/>
            <a:ext cx="1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0693" y="5315457"/>
            <a:ext cx="1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50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9858" y="1131094"/>
            <a:ext cx="2255426" cy="326350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0833">
            <a:off x="2153548" y="747440"/>
            <a:ext cx="3957638" cy="59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30833">
            <a:off x="790972" y="440635"/>
            <a:ext cx="3957638" cy="595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22530" y="156329"/>
            <a:ext cx="4605854" cy="66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9" y="658430"/>
            <a:ext cx="8734282" cy="6550711"/>
          </a:xfrm>
        </p:spPr>
      </p:pic>
    </p:spTree>
    <p:extLst>
      <p:ext uri="{BB962C8B-B14F-4D97-AF65-F5344CB8AC3E}">
        <p14:creationId xmlns:p14="http://schemas.microsoft.com/office/powerpoint/2010/main" val="33883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0" y="502667"/>
            <a:ext cx="8779001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620688"/>
            <a:ext cx="7365504" cy="1008112"/>
          </a:xfrm>
        </p:spPr>
        <p:txBody>
          <a:bodyPr>
            <a:noAutofit/>
          </a:bodyPr>
          <a:lstStyle/>
          <a:p>
            <a:r>
              <a:rPr lang="en-GB" sz="3200" dirty="0" smtClean="0"/>
              <a:t>Collaboration across institutional structures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B4130C-351D-46EA-B2F8-FFA1523584E7}" type="datetime1">
              <a:rPr lang="nb-NO" smtClean="0"/>
              <a:t>22.10.2018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B17B4A-0D0D-40D7-88AB-4D8BF232AC63}" type="slidenum">
              <a:rPr lang="nb-NO" smtClean="0"/>
              <a:t>36</a:t>
            </a:fld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Analytic group at rector’s office</a:t>
            </a:r>
          </a:p>
          <a:p>
            <a:endParaRPr lang="en-GB" dirty="0" smtClean="0"/>
          </a:p>
          <a:p>
            <a:r>
              <a:rPr lang="en-GB" dirty="0" smtClean="0"/>
              <a:t>Expert team (BOA) for external funded research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AURORA network for systematic searching and analysing actions in regard to SDGs</a:t>
            </a:r>
          </a:p>
          <a:p>
            <a:endParaRPr lang="en-GB" dirty="0" smtClean="0"/>
          </a:p>
          <a:p>
            <a:r>
              <a:rPr lang="en-GB" dirty="0" smtClean="0"/>
              <a:t>Supervising research output to the National CRIS-system (</a:t>
            </a:r>
            <a:r>
              <a:rPr lang="en-GB" dirty="0" err="1" smtClean="0"/>
              <a:t>Cristin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6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599992"/>
            <a:ext cx="7365504" cy="652934"/>
          </a:xfrm>
        </p:spPr>
        <p:txBody>
          <a:bodyPr>
            <a:normAutofit/>
          </a:bodyPr>
          <a:lstStyle/>
          <a:p>
            <a:r>
              <a:rPr lang="nn-NO" dirty="0" err="1" smtClean="0"/>
              <a:t>Analytic</a:t>
            </a:r>
            <a:r>
              <a:rPr lang="nn-NO" dirty="0" smtClean="0"/>
              <a:t> </a:t>
            </a:r>
            <a:r>
              <a:rPr lang="nn-NO" dirty="0" err="1" smtClean="0"/>
              <a:t>group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>
                <a:hlinkClick r:id="rId3"/>
              </a:rPr>
              <a:t>Publication</a:t>
            </a:r>
            <a:r>
              <a:rPr lang="nb-NO" dirty="0" smtClean="0">
                <a:hlinkClick r:id="rId3"/>
              </a:rPr>
              <a:t> </a:t>
            </a:r>
            <a:r>
              <a:rPr lang="nb-NO" dirty="0" err="1" smtClean="0">
                <a:hlinkClick r:id="rId3"/>
              </a:rPr>
              <a:t>statistics</a:t>
            </a:r>
            <a:endParaRPr lang="nb-NO" dirty="0" smtClean="0"/>
          </a:p>
          <a:p>
            <a:pPr lvl="1"/>
            <a:endParaRPr lang="nb-NO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37</a:t>
            </a:fld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00788"/>
            <a:ext cx="935038" cy="215900"/>
          </a:xfrm>
        </p:spPr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037281"/>
              </p:ext>
            </p:extLst>
          </p:nvPr>
        </p:nvGraphicFramePr>
        <p:xfrm>
          <a:off x="4523632" y="1252926"/>
          <a:ext cx="4039352" cy="242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158697"/>
              </p:ext>
            </p:extLst>
          </p:nvPr>
        </p:nvGraphicFramePr>
        <p:xfrm>
          <a:off x="1939553" y="3828180"/>
          <a:ext cx="6448871" cy="247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77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Responsible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38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2920" y="1883965"/>
            <a:ext cx="3909120" cy="3888000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Ongoing</a:t>
            </a:r>
            <a:r>
              <a:rPr lang="nb-NO" dirty="0" smtClean="0"/>
              <a:t> </a:t>
            </a:r>
            <a:r>
              <a:rPr lang="nb-NO" dirty="0" err="1" smtClean="0"/>
              <a:t>discussion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bibliometric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 </a:t>
            </a:r>
            <a:r>
              <a:rPr lang="nb-NO" dirty="0" err="1" smtClean="0"/>
              <a:t>actually</a:t>
            </a:r>
            <a:r>
              <a:rPr lang="nb-NO" dirty="0" smtClean="0"/>
              <a:t> </a:t>
            </a:r>
            <a:r>
              <a:rPr lang="nb-NO" dirty="0" err="1" smtClean="0"/>
              <a:t>indicate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Initiatives to </a:t>
            </a:r>
            <a:r>
              <a:rPr lang="nb-NO" dirty="0" err="1" smtClean="0"/>
              <a:t>insure</a:t>
            </a:r>
            <a:r>
              <a:rPr lang="nb-NO" dirty="0" smtClean="0"/>
              <a:t> </a:t>
            </a:r>
            <a:r>
              <a:rPr lang="nb-NO" dirty="0" err="1" smtClean="0"/>
              <a:t>responsible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endParaRPr lang="nb-NO" dirty="0" smtClean="0"/>
          </a:p>
          <a:p>
            <a:pPr lvl="1"/>
            <a:r>
              <a:rPr lang="nb-NO" dirty="0" smtClean="0"/>
              <a:t>Leiden </a:t>
            </a:r>
            <a:r>
              <a:rPr lang="nb-NO" dirty="0" err="1" smtClean="0"/>
              <a:t>manifesto</a:t>
            </a:r>
            <a:endParaRPr lang="nb-NO" dirty="0" smtClean="0"/>
          </a:p>
          <a:p>
            <a:pPr lvl="1"/>
            <a:r>
              <a:rPr lang="nb-NO" dirty="0" smtClean="0"/>
              <a:t>DORA </a:t>
            </a:r>
            <a:r>
              <a:rPr lang="nb-NO" dirty="0" err="1" smtClean="0"/>
              <a:t>declaration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05838"/>
            <a:ext cx="3888432" cy="43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0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BOA team (externally funded research)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39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2920" y="1883965"/>
            <a:ext cx="4773216" cy="388800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UiB</a:t>
            </a:r>
            <a:r>
              <a:rPr lang="en-GB" dirty="0" smtClean="0"/>
              <a:t> budget, internal and external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team consists of </a:t>
            </a:r>
          </a:p>
          <a:p>
            <a:pPr lvl="1"/>
            <a:r>
              <a:rPr lang="en-GB" dirty="0" smtClean="0"/>
              <a:t>Library</a:t>
            </a:r>
          </a:p>
          <a:p>
            <a:pPr lvl="1"/>
            <a:r>
              <a:rPr lang="en-GB" dirty="0" smtClean="0"/>
              <a:t>Research admin</a:t>
            </a:r>
          </a:p>
          <a:p>
            <a:pPr lvl="1"/>
            <a:r>
              <a:rPr lang="en-GB" dirty="0" smtClean="0"/>
              <a:t>Human resources</a:t>
            </a:r>
          </a:p>
          <a:p>
            <a:pPr lvl="1"/>
            <a:r>
              <a:rPr lang="en-GB" dirty="0" smtClean="0"/>
              <a:t>Financial services</a:t>
            </a:r>
          </a:p>
          <a:p>
            <a:pPr lvl="1"/>
            <a:r>
              <a:rPr lang="en-GB" dirty="0" smtClean="0"/>
              <a:t>Communication division</a:t>
            </a:r>
          </a:p>
          <a:p>
            <a:endParaRPr lang="en-GB" dirty="0" smtClean="0"/>
          </a:p>
          <a:p>
            <a:r>
              <a:rPr lang="en-GB" dirty="0" smtClean="0"/>
              <a:t>The team supports project writing and project surveying.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22920"/>
            <a:ext cx="2847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692696"/>
            <a:ext cx="7365504" cy="936104"/>
          </a:xfrm>
        </p:spPr>
        <p:txBody>
          <a:bodyPr>
            <a:normAutofit/>
          </a:bodyPr>
          <a:lstStyle/>
          <a:p>
            <a:r>
              <a:rPr lang="nb-NO" dirty="0" err="1" smtClean="0"/>
              <a:t>Bibliometric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 for </a:t>
            </a:r>
            <a:r>
              <a:rPr lang="nb-NO" dirty="0" err="1" smtClean="0"/>
              <a:t>publishing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publications</a:t>
            </a:r>
            <a:endParaRPr lang="nb-NO" dirty="0" smtClean="0"/>
          </a:p>
          <a:p>
            <a:pPr lvl="1"/>
            <a:r>
              <a:rPr lang="nb-NO" dirty="0"/>
              <a:t>p</a:t>
            </a:r>
            <a:r>
              <a:rPr lang="nb-NO" dirty="0" smtClean="0"/>
              <a:t>er head/</a:t>
            </a:r>
            <a:r>
              <a:rPr lang="nb-NO" dirty="0" err="1" smtClean="0"/>
              <a:t>year</a:t>
            </a:r>
            <a:r>
              <a:rPr lang="nb-NO" dirty="0" smtClean="0"/>
              <a:t>/unit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citations</a:t>
            </a:r>
            <a:endParaRPr lang="nb-NO" dirty="0" smtClean="0"/>
          </a:p>
          <a:p>
            <a:pPr lvl="1"/>
            <a:r>
              <a:rPr lang="nb-NO" dirty="0" smtClean="0"/>
              <a:t>per </a:t>
            </a:r>
            <a:r>
              <a:rPr lang="nb-NO" dirty="0" err="1" smtClean="0"/>
              <a:t>publication</a:t>
            </a:r>
            <a:r>
              <a:rPr lang="nb-NO" dirty="0" smtClean="0"/>
              <a:t>/head/</a:t>
            </a:r>
            <a:r>
              <a:rPr lang="nb-NO" dirty="0" err="1" smtClean="0"/>
              <a:t>year</a:t>
            </a:r>
            <a:r>
              <a:rPr lang="nb-NO" dirty="0" smtClean="0"/>
              <a:t>/unit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H-indeks (</a:t>
            </a:r>
            <a:r>
              <a:rPr lang="nb-NO" dirty="0" err="1" smtClean="0"/>
              <a:t>of</a:t>
            </a:r>
            <a:r>
              <a:rPr lang="nb-NO" dirty="0" smtClean="0"/>
              <a:t> an </a:t>
            </a:r>
            <a:r>
              <a:rPr lang="nb-NO" dirty="0" err="1" smtClean="0"/>
              <a:t>author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factor</a:t>
            </a:r>
            <a:r>
              <a:rPr lang="nb-NO" dirty="0" smtClean="0"/>
              <a:t> (</a:t>
            </a:r>
            <a:r>
              <a:rPr lang="nb-NO" dirty="0" err="1" smtClean="0"/>
              <a:t>of</a:t>
            </a:r>
            <a:r>
              <a:rPr lang="nb-NO" dirty="0" smtClean="0"/>
              <a:t> a journal in </a:t>
            </a:r>
            <a:r>
              <a:rPr lang="nb-NO" dirty="0" err="1" smtClean="0"/>
              <a:t>WoS</a:t>
            </a:r>
            <a:r>
              <a:rPr lang="nb-NO" dirty="0" smtClean="0"/>
              <a:t>)</a:t>
            </a:r>
          </a:p>
          <a:p>
            <a:pPr lvl="1"/>
            <a:endParaRPr lang="nb-NO" dirty="0" smtClean="0"/>
          </a:p>
          <a:p>
            <a:r>
              <a:rPr lang="nb-NO" dirty="0" err="1" smtClean="0"/>
              <a:t>Numbers</a:t>
            </a:r>
            <a:r>
              <a:rPr lang="nb-NO" dirty="0" smtClean="0"/>
              <a:t> </a:t>
            </a:r>
            <a:r>
              <a:rPr lang="nb-NO" dirty="0" err="1" smtClean="0"/>
              <a:t>vary</a:t>
            </a:r>
            <a:r>
              <a:rPr lang="nb-NO" dirty="0" smtClean="0"/>
              <a:t> by </a:t>
            </a:r>
            <a:r>
              <a:rPr lang="nb-NO" dirty="0" err="1" smtClean="0"/>
              <a:t>applied</a:t>
            </a:r>
            <a:r>
              <a:rPr lang="nb-NO" dirty="0" smtClean="0"/>
              <a:t> </a:t>
            </a:r>
            <a:r>
              <a:rPr lang="nb-NO" dirty="0" err="1" smtClean="0"/>
              <a:t>source</a:t>
            </a:r>
            <a:endParaRPr lang="nb-NO" dirty="0" smtClean="0"/>
          </a:p>
          <a:p>
            <a:pPr lvl="1"/>
            <a:r>
              <a:rPr lang="nb-NO" dirty="0" err="1" smtClean="0"/>
              <a:t>WoS</a:t>
            </a:r>
            <a:r>
              <a:rPr lang="nb-NO" dirty="0" smtClean="0"/>
              <a:t>, </a:t>
            </a:r>
            <a:r>
              <a:rPr lang="nb-NO" dirty="0" err="1" smtClean="0"/>
              <a:t>Scopus</a:t>
            </a:r>
            <a:r>
              <a:rPr lang="nb-NO" dirty="0" smtClean="0"/>
              <a:t>, Google </a:t>
            </a:r>
            <a:r>
              <a:rPr lang="nb-NO" dirty="0" err="1" smtClean="0"/>
              <a:t>Scholar</a:t>
            </a:r>
            <a:endParaRPr lang="nb-NO" dirty="0" smtClean="0"/>
          </a:p>
          <a:p>
            <a:pPr lvl="1"/>
            <a:r>
              <a:rPr lang="nb-NO" dirty="0" smtClean="0"/>
              <a:t>All </a:t>
            </a:r>
            <a:r>
              <a:rPr lang="nb-NO" dirty="0" err="1" smtClean="0"/>
              <a:t>sources</a:t>
            </a:r>
            <a:r>
              <a:rPr lang="nb-NO" dirty="0" smtClean="0"/>
              <a:t> have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strengths</a:t>
            </a:r>
            <a:r>
              <a:rPr lang="nb-NO" dirty="0" smtClean="0"/>
              <a:t> and </a:t>
            </a:r>
            <a:r>
              <a:rPr lang="nb-NO" dirty="0" err="1" smtClean="0"/>
              <a:t>weaknesses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43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Contribution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library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40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3"/>
              </a:rPr>
              <a:t>Research </a:t>
            </a:r>
            <a:r>
              <a:rPr lang="nb-NO" dirty="0" err="1" smtClean="0">
                <a:hlinkClick r:id="rId3"/>
              </a:rPr>
              <a:t>impact</a:t>
            </a:r>
            <a:r>
              <a:rPr lang="nb-NO" dirty="0" smtClean="0">
                <a:hlinkClick r:id="rId3"/>
              </a:rPr>
              <a:t> and </a:t>
            </a:r>
            <a:r>
              <a:rPr lang="nb-NO" dirty="0" err="1" smtClean="0">
                <a:hlinkClick r:id="rId3"/>
              </a:rPr>
              <a:t>visibility</a:t>
            </a:r>
            <a:endParaRPr lang="nb-NO" dirty="0" smtClean="0"/>
          </a:p>
          <a:p>
            <a:r>
              <a:rPr lang="en-US" dirty="0">
                <a:hlinkClick r:id="rId4"/>
              </a:rPr>
              <a:t>Open Access - what, why and </a:t>
            </a:r>
            <a:r>
              <a:rPr lang="en-US" dirty="0" smtClean="0">
                <a:hlinkClick r:id="rId4"/>
              </a:rPr>
              <a:t>how</a:t>
            </a:r>
            <a:endParaRPr lang="en-US" dirty="0" smtClean="0"/>
          </a:p>
          <a:p>
            <a:r>
              <a:rPr lang="nb-NO" dirty="0">
                <a:hlinkClick r:id="rId5"/>
              </a:rPr>
              <a:t>Data Management Plan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>
                <a:hlinkClick r:id="rId6"/>
              </a:rPr>
              <a:t>Courses</a:t>
            </a:r>
          </a:p>
          <a:p>
            <a:pPr marL="457200" lvl="1" indent="0">
              <a:buNone/>
            </a:pPr>
            <a:r>
              <a:rPr lang="nb-NO" dirty="0" smtClean="0">
                <a:hlinkClick r:id="rId6"/>
              </a:rPr>
              <a:t> 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3573016"/>
            <a:ext cx="3505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764704"/>
            <a:ext cx="7365504" cy="864096"/>
          </a:xfrm>
        </p:spPr>
        <p:txBody>
          <a:bodyPr>
            <a:normAutofit fontScale="90000"/>
          </a:bodyPr>
          <a:lstStyle/>
          <a:p>
            <a:r>
              <a:rPr lang="nb-NO" dirty="0"/>
              <a:t>AURORA </a:t>
            </a:r>
            <a:r>
              <a:rPr lang="nb-NO" dirty="0" err="1" smtClean="0"/>
              <a:t>network</a:t>
            </a:r>
            <a:r>
              <a:rPr lang="nb-NO" dirty="0" smtClean="0"/>
              <a:t> for </a:t>
            </a:r>
            <a:r>
              <a:rPr lang="nb-NO" dirty="0" err="1" smtClean="0"/>
              <a:t>achieving</a:t>
            </a:r>
            <a:r>
              <a:rPr lang="nb-NO" dirty="0" smtClean="0"/>
              <a:t> </a:t>
            </a:r>
            <a:r>
              <a:rPr lang="nb-NO" dirty="0" err="1" smtClean="0"/>
              <a:t>UN’s</a:t>
            </a:r>
            <a:r>
              <a:rPr lang="nb-NO" dirty="0" smtClean="0"/>
              <a:t> </a:t>
            </a:r>
            <a:r>
              <a:rPr lang="nb-NO" dirty="0" err="1" smtClean="0"/>
              <a:t>SDGs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41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AURORA is an European initiative to map research output in relation to SDGs</a:t>
            </a:r>
          </a:p>
          <a:p>
            <a:endParaRPr lang="en-GB" dirty="0" smtClean="0"/>
          </a:p>
          <a:p>
            <a:r>
              <a:rPr lang="en-GB" dirty="0" err="1" smtClean="0"/>
              <a:t>UiB</a:t>
            </a:r>
            <a:r>
              <a:rPr lang="en-GB" dirty="0" smtClean="0"/>
              <a:t> contributes in particular to goal 13 «Climate action»</a:t>
            </a:r>
          </a:p>
          <a:p>
            <a:endParaRPr lang="en-GB" dirty="0" smtClean="0"/>
          </a:p>
          <a:p>
            <a:r>
              <a:rPr lang="en-GB" dirty="0" smtClean="0"/>
              <a:t>Benchmarking participating universities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Summing up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42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Over the last years, the library has developed these novel services</a:t>
            </a:r>
          </a:p>
          <a:p>
            <a:endParaRPr lang="en-US" dirty="0" smtClean="0"/>
          </a:p>
          <a:p>
            <a:r>
              <a:rPr lang="en-US" dirty="0" smtClean="0"/>
              <a:t>These novel services are highly demanded</a:t>
            </a:r>
          </a:p>
          <a:p>
            <a:endParaRPr lang="en-US" dirty="0" smtClean="0"/>
          </a:p>
          <a:p>
            <a:r>
              <a:rPr lang="en-US" dirty="0" smtClean="0"/>
              <a:t>We experience, that these service involve different stakeholders inside and outside the library</a:t>
            </a:r>
          </a:p>
          <a:p>
            <a:endParaRPr lang="en-US" dirty="0" smtClean="0"/>
          </a:p>
          <a:p>
            <a:r>
              <a:rPr lang="en-US" dirty="0" smtClean="0"/>
              <a:t>This challenges traditional workflow and silo-thinking</a:t>
            </a:r>
          </a:p>
          <a:p>
            <a:endParaRPr lang="en-US" dirty="0" smtClean="0"/>
          </a:p>
          <a:p>
            <a:r>
              <a:rPr lang="en-US" dirty="0" smtClean="0"/>
              <a:t>We try to adapt to new technologies and new workflows</a:t>
            </a:r>
          </a:p>
          <a:p>
            <a:endParaRPr lang="en-US" dirty="0" smtClean="0"/>
          </a:p>
          <a:p>
            <a:r>
              <a:rPr lang="en-US" dirty="0" smtClean="0"/>
              <a:t>However, things seem to grow big and a feeling of loosing control becomes apparent</a:t>
            </a:r>
          </a:p>
          <a:p>
            <a:endParaRPr lang="en-US" dirty="0" smtClean="0"/>
          </a:p>
          <a:p>
            <a:r>
              <a:rPr lang="en-US" dirty="0" smtClean="0"/>
              <a:t>Are we sustainable?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factor</a:t>
            </a:r>
            <a:r>
              <a:rPr lang="nb-NO" dirty="0" smtClean="0"/>
              <a:t> (IF)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IF is a performance indicator of a </a:t>
            </a:r>
            <a:r>
              <a:rPr lang="en-GB" b="1" dirty="0" smtClean="0"/>
              <a:t>journal, </a:t>
            </a:r>
            <a:r>
              <a:rPr lang="en-GB" dirty="0" smtClean="0"/>
              <a:t>not an individual researcher</a:t>
            </a:r>
          </a:p>
          <a:p>
            <a:endParaRPr lang="en-GB" dirty="0" smtClean="0"/>
          </a:p>
          <a:p>
            <a:r>
              <a:rPr lang="en-GB" dirty="0" smtClean="0"/>
              <a:t>IF represents the mean citation count of a given journal in a given year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misuse of the IF on individuals has been discussed heavily, and initiatives were taken to avoid unethical use</a:t>
            </a:r>
          </a:p>
          <a:p>
            <a:pPr lvl="1"/>
            <a:r>
              <a:rPr lang="en-GB" dirty="0" smtClean="0"/>
              <a:t>DORA declaration</a:t>
            </a:r>
          </a:p>
          <a:p>
            <a:pPr lvl="1"/>
            <a:r>
              <a:rPr lang="en-GB" dirty="0" smtClean="0"/>
              <a:t>Leiden manifesto</a:t>
            </a:r>
          </a:p>
        </p:txBody>
      </p:sp>
    </p:spTree>
    <p:extLst>
      <p:ext uri="{BB962C8B-B14F-4D97-AF65-F5344CB8AC3E}">
        <p14:creationId xmlns:p14="http://schemas.microsoft.com/office/powerpoint/2010/main" val="37845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H-indeks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h-index is a popular measure to determine the impact of an individual researcher</a:t>
            </a:r>
          </a:p>
          <a:p>
            <a:endParaRPr lang="en-GB" dirty="0" smtClean="0"/>
          </a:p>
          <a:p>
            <a:r>
              <a:rPr lang="en-US" dirty="0"/>
              <a:t>A scientist has index </a:t>
            </a:r>
            <a:r>
              <a:rPr lang="en-US" i="1" dirty="0"/>
              <a:t>h</a:t>
            </a:r>
            <a:r>
              <a:rPr lang="en-US" dirty="0"/>
              <a:t> if </a:t>
            </a:r>
            <a:r>
              <a:rPr lang="en-US" i="1" dirty="0"/>
              <a:t>h</a:t>
            </a:r>
            <a:r>
              <a:rPr lang="en-US" dirty="0"/>
              <a:t> of his/her </a:t>
            </a:r>
            <a:r>
              <a:rPr lang="en-US" i="1" dirty="0"/>
              <a:t>N</a:t>
            </a:r>
            <a:r>
              <a:rPr lang="en-US" dirty="0"/>
              <a:t> papers have at least </a:t>
            </a:r>
            <a:r>
              <a:rPr lang="en-US" i="1" dirty="0"/>
              <a:t>h</a:t>
            </a:r>
            <a:r>
              <a:rPr lang="en-US" dirty="0"/>
              <a:t> citations </a:t>
            </a:r>
            <a:r>
              <a:rPr lang="en-US" dirty="0" smtClean="0"/>
              <a:t>each 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Hirsch, 2005</a:t>
            </a:r>
            <a:r>
              <a:rPr lang="en-US" dirty="0"/>
              <a:t>).</a:t>
            </a:r>
          </a:p>
          <a:p>
            <a:endParaRPr lang="en-GB" dirty="0" smtClean="0"/>
          </a:p>
          <a:p>
            <a:r>
              <a:rPr lang="en-GB" i="1" dirty="0" smtClean="0"/>
              <a:t>h</a:t>
            </a:r>
            <a:r>
              <a:rPr lang="en-GB" dirty="0" smtClean="0"/>
              <a:t> varies by database (</a:t>
            </a:r>
            <a:r>
              <a:rPr lang="en-GB" dirty="0" err="1" smtClean="0"/>
              <a:t>WoS</a:t>
            </a:r>
            <a:r>
              <a:rPr lang="en-GB" dirty="0" smtClean="0"/>
              <a:t>, Scopus, Google Scholar)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Criticism: Young researchers have a low </a:t>
            </a:r>
            <a:r>
              <a:rPr lang="en-GB" i="1" dirty="0" smtClean="0"/>
              <a:t>h</a:t>
            </a:r>
            <a:endParaRPr lang="en-GB" dirty="0" smtClean="0"/>
          </a:p>
          <a:p>
            <a:pPr lvl="1"/>
            <a:r>
              <a:rPr lang="en-GB" dirty="0" smtClean="0"/>
              <a:t>The index can’t exceed the number of publications authored.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462"/>
            <a:ext cx="7366000" cy="3856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859" y="2703202"/>
            <a:ext cx="2981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 </a:t>
            </a:r>
            <a:r>
              <a:rPr lang="nb-NO" dirty="0" err="1" smtClean="0"/>
              <a:t>profile</a:t>
            </a:r>
            <a:r>
              <a:rPr lang="nb-NO" dirty="0" smtClean="0"/>
              <a:t> in </a:t>
            </a:r>
            <a:r>
              <a:rPr lang="nb-NO" dirty="0" err="1" smtClean="0"/>
              <a:t>WoS</a:t>
            </a:r>
            <a:r>
              <a:rPr lang="nb-NO" dirty="0" smtClean="0"/>
              <a:t>, </a:t>
            </a:r>
            <a:r>
              <a:rPr lang="nb-NO" i="1" dirty="0" err="1" smtClean="0"/>
              <a:t>h</a:t>
            </a:r>
            <a:r>
              <a:rPr lang="nb-NO" i="1" baseline="-25000" dirty="0" err="1" smtClean="0"/>
              <a:t>WoS</a:t>
            </a:r>
            <a:r>
              <a:rPr lang="nb-NO" i="1" dirty="0" smtClean="0"/>
              <a:t>=2 (</a:t>
            </a:r>
            <a:r>
              <a:rPr lang="nb-NO" i="1" dirty="0" err="1" smtClean="0"/>
              <a:t>h</a:t>
            </a:r>
            <a:r>
              <a:rPr lang="nb-NO" i="1" baseline="-25000" dirty="0" err="1" smtClean="0"/>
              <a:t>GS</a:t>
            </a:r>
            <a:r>
              <a:rPr lang="nb-NO" i="1" dirty="0" smtClean="0"/>
              <a:t>=6)</a:t>
            </a:r>
            <a:endParaRPr lang="nb-NO" i="1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" y="0"/>
            <a:ext cx="9953699" cy="6722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827647">
            <a:off x="6804248" y="1412776"/>
            <a:ext cx="2016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charge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63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22.10.2018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4"/>
            <a:ext cx="9434881" cy="7052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27647">
            <a:off x="7013758" y="2629850"/>
            <a:ext cx="2016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charge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986472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2015-NyMal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8829</TotalTime>
  <Words>1085</Words>
  <Application>Microsoft Office PowerPoint</Application>
  <PresentationFormat>On-screen Show (4:3)</PresentationFormat>
  <Paragraphs>317</Paragraphs>
  <Slides>42</Slides>
  <Notes>42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</vt:lpstr>
      <vt:lpstr>Calibri</vt:lpstr>
      <vt:lpstr>Myriad Pro</vt:lpstr>
      <vt:lpstr>Times New Roman</vt:lpstr>
      <vt:lpstr>UiB_norsk_rød-gen</vt:lpstr>
      <vt:lpstr> Increasing research visibility &amp; Collaborating across organisational structures </vt:lpstr>
      <vt:lpstr>PowerPoint Presentation</vt:lpstr>
      <vt:lpstr>My Google Scholar profile: Publication output and impact</vt:lpstr>
      <vt:lpstr>Bibliometric indicators for publishing</vt:lpstr>
      <vt:lpstr>Impact factor (IF)</vt:lpstr>
      <vt:lpstr>H-indeks</vt:lpstr>
      <vt:lpstr>PowerPoint Presentation</vt:lpstr>
      <vt:lpstr>My profile in WoS, hWoS=2 (hGS=6)</vt:lpstr>
      <vt:lpstr>PowerPoint Presentation</vt:lpstr>
      <vt:lpstr>Online profiling services</vt:lpstr>
      <vt:lpstr>Our study on profiling services</vt:lpstr>
      <vt:lpstr>Data sampling and method</vt:lpstr>
      <vt:lpstr>Antall forfattere/profiler i de ulike tjenestene. Unike profiler og dubletter.</vt:lpstr>
      <vt:lpstr>Number of researchers an profile holders</vt:lpstr>
      <vt:lpstr>Visualisering av overlapp mellom tjenestene</vt:lpstr>
      <vt:lpstr>Overlap of the largest services</vt:lpstr>
      <vt:lpstr>Use of profiling services by position</vt:lpstr>
      <vt:lpstr>Use of profiling services by gender</vt:lpstr>
      <vt:lpstr>Use by faculty</vt:lpstr>
      <vt:lpstr>Fleste klarer å vedlikeholde bare en.</vt:lpstr>
      <vt:lpstr>PowerPoint Presentation</vt:lpstr>
      <vt:lpstr>PowerPoint Presentation</vt:lpstr>
      <vt:lpstr>Some thoughts</vt:lpstr>
      <vt:lpstr>We learned</vt:lpstr>
      <vt:lpstr>Services provided by the library Research Impact</vt:lpstr>
      <vt:lpstr>PowerPoint Presentation</vt:lpstr>
      <vt:lpstr>Profiling services - pros and cons </vt:lpstr>
      <vt:lpstr>Profile doctors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Collaboration across institutional structures</vt:lpstr>
      <vt:lpstr>Analytic group</vt:lpstr>
      <vt:lpstr>Responsible use of indicators</vt:lpstr>
      <vt:lpstr>BOA team (externally funded research)</vt:lpstr>
      <vt:lpstr>Contribution by the library</vt:lpstr>
      <vt:lpstr>AURORA network for achieving UN’s SDGs</vt:lpstr>
      <vt:lpstr>Summing up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Susanne Mikki</cp:lastModifiedBy>
  <cp:revision>603</cp:revision>
  <cp:lastPrinted>2018-10-22T06:50:57Z</cp:lastPrinted>
  <dcterms:created xsi:type="dcterms:W3CDTF">2015-10-30T09:38:42Z</dcterms:created>
  <dcterms:modified xsi:type="dcterms:W3CDTF">2018-10-22T11:44:52Z</dcterms:modified>
</cp:coreProperties>
</file>