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73" r:id="rId7"/>
    <p:sldId id="272" r:id="rId8"/>
    <p:sldId id="275" r:id="rId9"/>
    <p:sldId id="268" r:id="rId10"/>
    <p:sldId id="265" r:id="rId11"/>
    <p:sldId id="262" r:id="rId12"/>
    <p:sldId id="274" r:id="rId13"/>
    <p:sldId id="278" r:id="rId14"/>
    <p:sldId id="277" r:id="rId15"/>
    <p:sldId id="279" r:id="rId16"/>
    <p:sldId id="276" r:id="rId17"/>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96" y="-29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sv061\AppData\Local\Microsoft\Windows\Temporary%20Internet%20Files\Content.Outlook\TFMVB1JV\oadoi-cristin-august-expor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psv061\AppData\Local\Microsoft\Windows\Temporary%20Internet%20Files\Content.Outlook\TFMVB1JV\oadoi-cristin-august-export.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psv061\AppData\Local\Microsoft\Windows\Temporary%20Internet%20Files\Content.Outlook\TFMVB1JV\oadoi-cristin-august-expo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cat>
            <c:strRef>
              <c:f>Sheet3!$A$1:$A$4</c:f>
              <c:strCache>
                <c:ptCount val="4"/>
                <c:pt idx="0">
                  <c:v>Elsevier</c:v>
                </c:pt>
                <c:pt idx="1">
                  <c:v>Wiley</c:v>
                </c:pt>
                <c:pt idx="2">
                  <c:v>Springer Nature</c:v>
                </c:pt>
                <c:pt idx="3">
                  <c:v>Taylor &amp; Francis</c:v>
                </c:pt>
              </c:strCache>
            </c:strRef>
          </c:cat>
          <c:val>
            <c:numRef>
              <c:f>Sheet3!$B$1:$B$4</c:f>
              <c:numCache>
                <c:formatCode>General</c:formatCode>
                <c:ptCount val="4"/>
                <c:pt idx="0">
                  <c:v>8869766</c:v>
                </c:pt>
                <c:pt idx="1">
                  <c:v>3261416</c:v>
                </c:pt>
                <c:pt idx="2">
                  <c:v>2509774</c:v>
                </c:pt>
                <c:pt idx="3">
                  <c:v>1952415</c:v>
                </c:pt>
              </c:numCache>
            </c:numRef>
          </c:val>
        </c:ser>
        <c:dLbls>
          <c:showLegendKey val="0"/>
          <c:showVal val="0"/>
          <c:showCatName val="0"/>
          <c:showSerName val="0"/>
          <c:showPercent val="0"/>
          <c:showBubbleSize val="0"/>
          <c:showLeaderLines val="1"/>
        </c:dLbls>
        <c:firstSliceAng val="0"/>
      </c:pieChart>
    </c:plotArea>
    <c:legend>
      <c:legendPos val="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lumMod val="75000"/>
                </a:schemeClr>
              </a:solidFill>
            </c:spPr>
          </c:dPt>
          <c:dPt>
            <c:idx val="1"/>
            <c:bubble3D val="0"/>
            <c:spPr>
              <a:solidFill>
                <a:schemeClr val="accent3">
                  <a:lumMod val="75000"/>
                </a:schemeClr>
              </a:solidFill>
            </c:spPr>
          </c:dPt>
          <c:dPt>
            <c:idx val="2"/>
            <c:bubble3D val="0"/>
            <c:spPr>
              <a:solidFill>
                <a:schemeClr val="accent6">
                  <a:lumMod val="75000"/>
                </a:schemeClr>
              </a:solidFill>
            </c:spPr>
          </c:dPt>
          <c:dPt>
            <c:idx val="3"/>
            <c:bubble3D val="0"/>
            <c:spPr>
              <a:solidFill>
                <a:schemeClr val="accent5">
                  <a:lumMod val="75000"/>
                </a:schemeClr>
              </a:solidFill>
            </c:spPr>
          </c:dPt>
          <c:dPt>
            <c:idx val="4"/>
            <c:bubble3D val="0"/>
            <c:spPr>
              <a:solidFill>
                <a:schemeClr val="bg1">
                  <a:lumMod val="75000"/>
                </a:schemeClr>
              </a:solidFill>
            </c:spPr>
          </c:dPt>
          <c:dLbls>
            <c:showLegendKey val="0"/>
            <c:showVal val="0"/>
            <c:showCatName val="1"/>
            <c:showSerName val="0"/>
            <c:showPercent val="1"/>
            <c:showBubbleSize val="0"/>
            <c:showLeaderLines val="1"/>
          </c:dLbls>
          <c:cat>
            <c:strRef>
              <c:f>Sheet2!$G$35:$G$39</c:f>
              <c:strCache>
                <c:ptCount val="5"/>
                <c:pt idx="0">
                  <c:v>Elsevier BV</c:v>
                </c:pt>
                <c:pt idx="1">
                  <c:v>Springer Nature</c:v>
                </c:pt>
                <c:pt idx="2">
                  <c:v>Wiley-Blackwell</c:v>
                </c:pt>
                <c:pt idx="3">
                  <c:v>Informa UK Limited</c:v>
                </c:pt>
                <c:pt idx="4">
                  <c:v>Other publishers</c:v>
                </c:pt>
              </c:strCache>
            </c:strRef>
          </c:cat>
          <c:val>
            <c:numRef>
              <c:f>Sheet2!$H$35:$H$39</c:f>
              <c:numCache>
                <c:formatCode>General</c:formatCode>
                <c:ptCount val="5"/>
                <c:pt idx="0">
                  <c:v>15102</c:v>
                </c:pt>
                <c:pt idx="1">
                  <c:v>9694</c:v>
                </c:pt>
                <c:pt idx="2">
                  <c:v>7898</c:v>
                </c:pt>
                <c:pt idx="3">
                  <c:v>5563</c:v>
                </c:pt>
                <c:pt idx="4">
                  <c:v>21901</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Sheet2!$B$1</c:f>
              <c:strCache>
                <c:ptCount val="1"/>
                <c:pt idx="0">
                  <c:v>Paywalled</c:v>
                </c:pt>
              </c:strCache>
            </c:strRef>
          </c:tx>
          <c:spPr>
            <a:solidFill>
              <a:schemeClr val="accent1">
                <a:lumMod val="50000"/>
              </a:schemeClr>
            </a:solidFill>
          </c:spPr>
          <c:invertIfNegative val="0"/>
          <c:cat>
            <c:strRef>
              <c:f>Sheet2!$A$2:$A$16</c:f>
              <c:strCache>
                <c:ptCount val="15"/>
                <c:pt idx="0">
                  <c:v>Elsevier BV</c:v>
                </c:pt>
                <c:pt idx="1">
                  <c:v>Springer Nature</c:v>
                </c:pt>
                <c:pt idx="2">
                  <c:v>Wiley-Blackwell</c:v>
                </c:pt>
                <c:pt idx="3">
                  <c:v>Informa UK Limited</c:v>
                </c:pt>
                <c:pt idx="4">
                  <c:v>SAGE Publications</c:v>
                </c:pt>
                <c:pt idx="5">
                  <c:v>Oxford University Press (OUP)</c:v>
                </c:pt>
                <c:pt idx="6">
                  <c:v>Public Library of Science (PLoS)</c:v>
                </c:pt>
                <c:pt idx="7">
                  <c:v>American Chemical Society (ACS)</c:v>
                </c:pt>
                <c:pt idx="8">
                  <c:v>Nature Publishing Group</c:v>
                </c:pt>
                <c:pt idx="9">
                  <c:v>BMJ</c:v>
                </c:pt>
                <c:pt idx="10">
                  <c:v>IOP Publishing</c:v>
                </c:pt>
                <c:pt idx="11">
                  <c:v>Hindawi Publishing Corporation</c:v>
                </c:pt>
                <c:pt idx="12">
                  <c:v>Frontiers Media SA</c:v>
                </c:pt>
                <c:pt idx="13">
                  <c:v>Royal Society of Chemistry (RSC)</c:v>
                </c:pt>
                <c:pt idx="14">
                  <c:v>AIP Publishing</c:v>
                </c:pt>
              </c:strCache>
            </c:strRef>
          </c:cat>
          <c:val>
            <c:numRef>
              <c:f>Sheet2!$B$2:$B$16</c:f>
              <c:numCache>
                <c:formatCode>General</c:formatCode>
                <c:ptCount val="15"/>
                <c:pt idx="0">
                  <c:v>11818</c:v>
                </c:pt>
                <c:pt idx="1">
                  <c:v>5137</c:v>
                </c:pt>
                <c:pt idx="2">
                  <c:v>6508</c:v>
                </c:pt>
                <c:pt idx="3">
                  <c:v>4891</c:v>
                </c:pt>
                <c:pt idx="4">
                  <c:v>1838</c:v>
                </c:pt>
                <c:pt idx="5">
                  <c:v>1060</c:v>
                </c:pt>
                <c:pt idx="7">
                  <c:v>982</c:v>
                </c:pt>
                <c:pt idx="8">
                  <c:v>346</c:v>
                </c:pt>
                <c:pt idx="9">
                  <c:v>346</c:v>
                </c:pt>
                <c:pt idx="10">
                  <c:v>313</c:v>
                </c:pt>
                <c:pt idx="13">
                  <c:v>414</c:v>
                </c:pt>
                <c:pt idx="14">
                  <c:v>341</c:v>
                </c:pt>
              </c:numCache>
            </c:numRef>
          </c:val>
        </c:ser>
        <c:ser>
          <c:idx val="1"/>
          <c:order val="1"/>
          <c:tx>
            <c:strRef>
              <c:f>Sheet2!$C$1</c:f>
              <c:strCache>
                <c:ptCount val="1"/>
                <c:pt idx="0">
                  <c:v>Open Access</c:v>
                </c:pt>
              </c:strCache>
            </c:strRef>
          </c:tx>
          <c:invertIfNegative val="0"/>
          <c:cat>
            <c:strRef>
              <c:f>Sheet2!$A$2:$A$16</c:f>
              <c:strCache>
                <c:ptCount val="15"/>
                <c:pt idx="0">
                  <c:v>Elsevier BV</c:v>
                </c:pt>
                <c:pt idx="1">
                  <c:v>Springer Nature</c:v>
                </c:pt>
                <c:pt idx="2">
                  <c:v>Wiley-Blackwell</c:v>
                </c:pt>
                <c:pt idx="3">
                  <c:v>Informa UK Limited</c:v>
                </c:pt>
                <c:pt idx="4">
                  <c:v>SAGE Publications</c:v>
                </c:pt>
                <c:pt idx="5">
                  <c:v>Oxford University Press (OUP)</c:v>
                </c:pt>
                <c:pt idx="6">
                  <c:v>Public Library of Science (PLoS)</c:v>
                </c:pt>
                <c:pt idx="7">
                  <c:v>American Chemical Society (ACS)</c:v>
                </c:pt>
                <c:pt idx="8">
                  <c:v>Nature Publishing Group</c:v>
                </c:pt>
                <c:pt idx="9">
                  <c:v>BMJ</c:v>
                </c:pt>
                <c:pt idx="10">
                  <c:v>IOP Publishing</c:v>
                </c:pt>
                <c:pt idx="11">
                  <c:v>Hindawi Publishing Corporation</c:v>
                </c:pt>
                <c:pt idx="12">
                  <c:v>Frontiers Media SA</c:v>
                </c:pt>
                <c:pt idx="13">
                  <c:v>Royal Society of Chemistry (RSC)</c:v>
                </c:pt>
                <c:pt idx="14">
                  <c:v>AIP Publishing</c:v>
                </c:pt>
              </c:strCache>
            </c:strRef>
          </c:cat>
          <c:val>
            <c:numRef>
              <c:f>Sheet2!$C$2:$C$16</c:f>
              <c:numCache>
                <c:formatCode>General</c:formatCode>
                <c:ptCount val="15"/>
                <c:pt idx="0">
                  <c:v>3284</c:v>
                </c:pt>
                <c:pt idx="1">
                  <c:v>4557</c:v>
                </c:pt>
                <c:pt idx="2">
                  <c:v>1390</c:v>
                </c:pt>
                <c:pt idx="3">
                  <c:v>672</c:v>
                </c:pt>
                <c:pt idx="4">
                  <c:v>355</c:v>
                </c:pt>
                <c:pt idx="5">
                  <c:v>693</c:v>
                </c:pt>
                <c:pt idx="6">
                  <c:v>1701</c:v>
                </c:pt>
                <c:pt idx="7">
                  <c:v>108</c:v>
                </c:pt>
                <c:pt idx="8">
                  <c:v>547</c:v>
                </c:pt>
                <c:pt idx="9">
                  <c:v>363</c:v>
                </c:pt>
                <c:pt idx="10">
                  <c:v>290</c:v>
                </c:pt>
                <c:pt idx="11">
                  <c:v>579</c:v>
                </c:pt>
                <c:pt idx="12">
                  <c:v>478</c:v>
                </c:pt>
                <c:pt idx="13">
                  <c:v>55</c:v>
                </c:pt>
                <c:pt idx="14">
                  <c:v>111</c:v>
                </c:pt>
              </c:numCache>
            </c:numRef>
          </c:val>
        </c:ser>
        <c:dLbls>
          <c:showLegendKey val="0"/>
          <c:showVal val="0"/>
          <c:showCatName val="0"/>
          <c:showSerName val="0"/>
          <c:showPercent val="0"/>
          <c:showBubbleSize val="0"/>
        </c:dLbls>
        <c:gapWidth val="55"/>
        <c:overlap val="100"/>
        <c:axId val="49099136"/>
        <c:axId val="49100672"/>
      </c:barChart>
      <c:catAx>
        <c:axId val="49099136"/>
        <c:scaling>
          <c:orientation val="minMax"/>
        </c:scaling>
        <c:delete val="0"/>
        <c:axPos val="b"/>
        <c:majorTickMark val="none"/>
        <c:minorTickMark val="none"/>
        <c:tickLblPos val="nextTo"/>
        <c:crossAx val="49100672"/>
        <c:crosses val="autoZero"/>
        <c:auto val="1"/>
        <c:lblAlgn val="ctr"/>
        <c:lblOffset val="100"/>
        <c:noMultiLvlLbl val="0"/>
      </c:catAx>
      <c:valAx>
        <c:axId val="49100672"/>
        <c:scaling>
          <c:orientation val="minMax"/>
        </c:scaling>
        <c:delete val="0"/>
        <c:axPos val="l"/>
        <c:majorGridlines/>
        <c:numFmt formatCode="General" sourceLinked="1"/>
        <c:majorTickMark val="none"/>
        <c:minorTickMark val="none"/>
        <c:tickLblPos val="nextTo"/>
        <c:crossAx val="49099136"/>
        <c:crosses val="autoZero"/>
        <c:crossBetween val="between"/>
      </c:valAx>
    </c:plotArea>
    <c:legend>
      <c:legendPos val="t"/>
      <c:layout/>
      <c:overlay val="0"/>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b-N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b-NO"/>
          </a:p>
        </p:txBody>
      </p:sp>
      <p:sp>
        <p:nvSpPr>
          <p:cNvPr id="4" name="Date Placeholder 3"/>
          <p:cNvSpPr>
            <a:spLocks noGrp="1"/>
          </p:cNvSpPr>
          <p:nvPr>
            <p:ph type="dt" sz="half" idx="10"/>
          </p:nvPr>
        </p:nvSpPr>
        <p:spPr/>
        <p:txBody>
          <a:bodyPr/>
          <a:lstStyle/>
          <a:p>
            <a:fld id="{FFF14956-F372-4B10-BA7F-346BA315D611}" type="datetimeFigureOut">
              <a:rPr lang="nb-NO" smtClean="0"/>
              <a:t>23.10.2018</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67F0EB1F-C3E5-4FA8-A98D-A6A91FE89D73}" type="slidenum">
              <a:rPr lang="nb-NO" smtClean="0"/>
              <a:t>‹#›</a:t>
            </a:fld>
            <a:endParaRPr lang="nb-NO"/>
          </a:p>
        </p:txBody>
      </p:sp>
    </p:spTree>
    <p:extLst>
      <p:ext uri="{BB962C8B-B14F-4D97-AF65-F5344CB8AC3E}">
        <p14:creationId xmlns:p14="http://schemas.microsoft.com/office/powerpoint/2010/main" val="2438172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10"/>
          </p:nvPr>
        </p:nvSpPr>
        <p:spPr/>
        <p:txBody>
          <a:bodyPr/>
          <a:lstStyle/>
          <a:p>
            <a:fld id="{FFF14956-F372-4B10-BA7F-346BA315D611}" type="datetimeFigureOut">
              <a:rPr lang="nb-NO" smtClean="0"/>
              <a:t>23.10.2018</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67F0EB1F-C3E5-4FA8-A98D-A6A91FE89D73}" type="slidenum">
              <a:rPr lang="nb-NO" smtClean="0"/>
              <a:t>‹#›</a:t>
            </a:fld>
            <a:endParaRPr lang="nb-NO"/>
          </a:p>
        </p:txBody>
      </p:sp>
    </p:spTree>
    <p:extLst>
      <p:ext uri="{BB962C8B-B14F-4D97-AF65-F5344CB8AC3E}">
        <p14:creationId xmlns:p14="http://schemas.microsoft.com/office/powerpoint/2010/main" val="4195403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b-N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10"/>
          </p:nvPr>
        </p:nvSpPr>
        <p:spPr/>
        <p:txBody>
          <a:bodyPr/>
          <a:lstStyle/>
          <a:p>
            <a:fld id="{FFF14956-F372-4B10-BA7F-346BA315D611}" type="datetimeFigureOut">
              <a:rPr lang="nb-NO" smtClean="0"/>
              <a:t>23.10.2018</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67F0EB1F-C3E5-4FA8-A98D-A6A91FE89D73}" type="slidenum">
              <a:rPr lang="nb-NO" smtClean="0"/>
              <a:t>‹#›</a:t>
            </a:fld>
            <a:endParaRPr lang="nb-NO"/>
          </a:p>
        </p:txBody>
      </p:sp>
    </p:spTree>
    <p:extLst>
      <p:ext uri="{BB962C8B-B14F-4D97-AF65-F5344CB8AC3E}">
        <p14:creationId xmlns:p14="http://schemas.microsoft.com/office/powerpoint/2010/main" val="3511112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10"/>
          </p:nvPr>
        </p:nvSpPr>
        <p:spPr/>
        <p:txBody>
          <a:bodyPr/>
          <a:lstStyle/>
          <a:p>
            <a:fld id="{FFF14956-F372-4B10-BA7F-346BA315D611}" type="datetimeFigureOut">
              <a:rPr lang="nb-NO" smtClean="0"/>
              <a:t>23.10.2018</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67F0EB1F-C3E5-4FA8-A98D-A6A91FE89D73}" type="slidenum">
              <a:rPr lang="nb-NO" smtClean="0"/>
              <a:t>‹#›</a:t>
            </a:fld>
            <a:endParaRPr lang="nb-NO"/>
          </a:p>
        </p:txBody>
      </p:sp>
    </p:spTree>
    <p:extLst>
      <p:ext uri="{BB962C8B-B14F-4D97-AF65-F5344CB8AC3E}">
        <p14:creationId xmlns:p14="http://schemas.microsoft.com/office/powerpoint/2010/main" val="993803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F14956-F372-4B10-BA7F-346BA315D611}" type="datetimeFigureOut">
              <a:rPr lang="nb-NO" smtClean="0"/>
              <a:t>23.10.2018</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67F0EB1F-C3E5-4FA8-A98D-A6A91FE89D73}" type="slidenum">
              <a:rPr lang="nb-NO" smtClean="0"/>
              <a:t>‹#›</a:t>
            </a:fld>
            <a:endParaRPr lang="nb-NO"/>
          </a:p>
        </p:txBody>
      </p:sp>
    </p:spTree>
    <p:extLst>
      <p:ext uri="{BB962C8B-B14F-4D97-AF65-F5344CB8AC3E}">
        <p14:creationId xmlns:p14="http://schemas.microsoft.com/office/powerpoint/2010/main" val="1577476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Date Placeholder 4"/>
          <p:cNvSpPr>
            <a:spLocks noGrp="1"/>
          </p:cNvSpPr>
          <p:nvPr>
            <p:ph type="dt" sz="half" idx="10"/>
          </p:nvPr>
        </p:nvSpPr>
        <p:spPr/>
        <p:txBody>
          <a:bodyPr/>
          <a:lstStyle/>
          <a:p>
            <a:fld id="{FFF14956-F372-4B10-BA7F-346BA315D611}" type="datetimeFigureOut">
              <a:rPr lang="nb-NO" smtClean="0"/>
              <a:t>23.10.2018</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67F0EB1F-C3E5-4FA8-A98D-A6A91FE89D73}" type="slidenum">
              <a:rPr lang="nb-NO" smtClean="0"/>
              <a:t>‹#›</a:t>
            </a:fld>
            <a:endParaRPr lang="nb-NO"/>
          </a:p>
        </p:txBody>
      </p:sp>
    </p:spTree>
    <p:extLst>
      <p:ext uri="{BB962C8B-B14F-4D97-AF65-F5344CB8AC3E}">
        <p14:creationId xmlns:p14="http://schemas.microsoft.com/office/powerpoint/2010/main" val="1564382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7" name="Date Placeholder 6"/>
          <p:cNvSpPr>
            <a:spLocks noGrp="1"/>
          </p:cNvSpPr>
          <p:nvPr>
            <p:ph type="dt" sz="half" idx="10"/>
          </p:nvPr>
        </p:nvSpPr>
        <p:spPr/>
        <p:txBody>
          <a:bodyPr/>
          <a:lstStyle/>
          <a:p>
            <a:fld id="{FFF14956-F372-4B10-BA7F-346BA315D611}" type="datetimeFigureOut">
              <a:rPr lang="nb-NO" smtClean="0"/>
              <a:t>23.10.2018</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67F0EB1F-C3E5-4FA8-A98D-A6A91FE89D73}" type="slidenum">
              <a:rPr lang="nb-NO" smtClean="0"/>
              <a:t>‹#›</a:t>
            </a:fld>
            <a:endParaRPr lang="nb-NO"/>
          </a:p>
        </p:txBody>
      </p:sp>
    </p:spTree>
    <p:extLst>
      <p:ext uri="{BB962C8B-B14F-4D97-AF65-F5344CB8AC3E}">
        <p14:creationId xmlns:p14="http://schemas.microsoft.com/office/powerpoint/2010/main" val="1901064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Date Placeholder 2"/>
          <p:cNvSpPr>
            <a:spLocks noGrp="1"/>
          </p:cNvSpPr>
          <p:nvPr>
            <p:ph type="dt" sz="half" idx="10"/>
          </p:nvPr>
        </p:nvSpPr>
        <p:spPr/>
        <p:txBody>
          <a:bodyPr/>
          <a:lstStyle/>
          <a:p>
            <a:fld id="{FFF14956-F372-4B10-BA7F-346BA315D611}" type="datetimeFigureOut">
              <a:rPr lang="nb-NO" smtClean="0"/>
              <a:t>23.10.2018</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67F0EB1F-C3E5-4FA8-A98D-A6A91FE89D73}" type="slidenum">
              <a:rPr lang="nb-NO" smtClean="0"/>
              <a:t>‹#›</a:t>
            </a:fld>
            <a:endParaRPr lang="nb-NO"/>
          </a:p>
        </p:txBody>
      </p:sp>
    </p:spTree>
    <p:extLst>
      <p:ext uri="{BB962C8B-B14F-4D97-AF65-F5344CB8AC3E}">
        <p14:creationId xmlns:p14="http://schemas.microsoft.com/office/powerpoint/2010/main" val="445496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14956-F372-4B10-BA7F-346BA315D611}" type="datetimeFigureOut">
              <a:rPr lang="nb-NO" smtClean="0"/>
              <a:t>23.10.2018</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67F0EB1F-C3E5-4FA8-A98D-A6A91FE89D73}" type="slidenum">
              <a:rPr lang="nb-NO" smtClean="0"/>
              <a:t>‹#›</a:t>
            </a:fld>
            <a:endParaRPr lang="nb-NO"/>
          </a:p>
        </p:txBody>
      </p:sp>
    </p:spTree>
    <p:extLst>
      <p:ext uri="{BB962C8B-B14F-4D97-AF65-F5344CB8AC3E}">
        <p14:creationId xmlns:p14="http://schemas.microsoft.com/office/powerpoint/2010/main" val="211677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F14956-F372-4B10-BA7F-346BA315D611}" type="datetimeFigureOut">
              <a:rPr lang="nb-NO" smtClean="0"/>
              <a:t>23.10.2018</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67F0EB1F-C3E5-4FA8-A98D-A6A91FE89D73}" type="slidenum">
              <a:rPr lang="nb-NO" smtClean="0"/>
              <a:t>‹#›</a:t>
            </a:fld>
            <a:endParaRPr lang="nb-NO"/>
          </a:p>
        </p:txBody>
      </p:sp>
    </p:spTree>
    <p:extLst>
      <p:ext uri="{BB962C8B-B14F-4D97-AF65-F5344CB8AC3E}">
        <p14:creationId xmlns:p14="http://schemas.microsoft.com/office/powerpoint/2010/main" val="4294909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F14956-F372-4B10-BA7F-346BA315D611}" type="datetimeFigureOut">
              <a:rPr lang="nb-NO" smtClean="0"/>
              <a:t>23.10.2018</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67F0EB1F-C3E5-4FA8-A98D-A6A91FE89D73}" type="slidenum">
              <a:rPr lang="nb-NO" smtClean="0"/>
              <a:t>‹#›</a:t>
            </a:fld>
            <a:endParaRPr lang="nb-NO"/>
          </a:p>
        </p:txBody>
      </p:sp>
    </p:spTree>
    <p:extLst>
      <p:ext uri="{BB962C8B-B14F-4D97-AF65-F5344CB8AC3E}">
        <p14:creationId xmlns:p14="http://schemas.microsoft.com/office/powerpoint/2010/main" val="3912116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nb-N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F14956-F372-4B10-BA7F-346BA315D611}" type="datetimeFigureOut">
              <a:rPr lang="nb-NO" smtClean="0"/>
              <a:t>23.10.2018</a:t>
            </a:fld>
            <a:endParaRPr lang="nb-N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F0EB1F-C3E5-4FA8-A98D-A6A91FE89D73}" type="slidenum">
              <a:rPr lang="nb-NO" smtClean="0"/>
              <a:t>‹#›</a:t>
            </a:fld>
            <a:endParaRPr lang="nb-NO"/>
          </a:p>
        </p:txBody>
      </p:sp>
    </p:spTree>
    <p:extLst>
      <p:ext uri="{BB962C8B-B14F-4D97-AF65-F5344CB8AC3E}">
        <p14:creationId xmlns:p14="http://schemas.microsoft.com/office/powerpoint/2010/main" val="1394616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images.pexels.com/photos/577696/pexels-photo-577696.jpeg?auto=compress&amp;cs=tinysrgb&amp;dpr=2&amp;h=650&amp;w=9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29845"/>
            <a:ext cx="10374592" cy="691455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722313" y="4406900"/>
            <a:ext cx="7772400" cy="1686396"/>
          </a:xfrm>
          <a:solidFill>
            <a:schemeClr val="tx1">
              <a:alpha val="63000"/>
            </a:schemeClr>
          </a:solidFill>
        </p:spPr>
        <p:txBody>
          <a:bodyPr>
            <a:normAutofit fontScale="90000"/>
          </a:bodyPr>
          <a:lstStyle/>
          <a:p>
            <a:r>
              <a:rPr lang="en-US" dirty="0">
                <a:solidFill>
                  <a:schemeClr val="bg1"/>
                </a:solidFill>
              </a:rPr>
              <a:t>Access breakdown – Negotiating open access with Elsevier and other publishers</a:t>
            </a:r>
            <a:endParaRPr lang="nb-NO" dirty="0">
              <a:solidFill>
                <a:schemeClr val="bg1"/>
              </a:solidFill>
            </a:endParaRPr>
          </a:p>
        </p:txBody>
      </p:sp>
      <p:sp>
        <p:nvSpPr>
          <p:cNvPr id="5" name="Text Placeholder 4"/>
          <p:cNvSpPr>
            <a:spLocks noGrp="1"/>
          </p:cNvSpPr>
          <p:nvPr>
            <p:ph type="body" idx="1"/>
          </p:nvPr>
        </p:nvSpPr>
        <p:spPr>
          <a:xfrm>
            <a:off x="722313" y="3933056"/>
            <a:ext cx="7772400" cy="473844"/>
          </a:xfrm>
          <a:solidFill>
            <a:schemeClr val="tx1">
              <a:alpha val="58000"/>
            </a:schemeClr>
          </a:solidFill>
        </p:spPr>
        <p:txBody>
          <a:bodyPr/>
          <a:lstStyle/>
          <a:p>
            <a:r>
              <a:rPr lang="nb-NO" dirty="0" smtClean="0">
                <a:solidFill>
                  <a:schemeClr val="bg1"/>
                </a:solidFill>
                <a:latin typeface="Calibri Light" panose="020F0302020204030204" pitchFamily="34" charset="0"/>
              </a:rPr>
              <a:t>Paul Simon Svanberg – Senior adviser – </a:t>
            </a:r>
            <a:r>
              <a:rPr lang="nb-NO" dirty="0" err="1" smtClean="0">
                <a:solidFill>
                  <a:schemeClr val="bg1"/>
                </a:solidFill>
                <a:latin typeface="Calibri Light" panose="020F0302020204030204" pitchFamily="34" charset="0"/>
              </a:rPr>
              <a:t>University</a:t>
            </a:r>
            <a:r>
              <a:rPr lang="nb-NO" dirty="0" smtClean="0">
                <a:solidFill>
                  <a:schemeClr val="bg1"/>
                </a:solidFill>
                <a:latin typeface="Calibri Light" panose="020F0302020204030204" pitchFamily="34" charset="0"/>
              </a:rPr>
              <a:t> </a:t>
            </a:r>
            <a:r>
              <a:rPr lang="nb-NO" dirty="0" err="1" smtClean="0">
                <a:solidFill>
                  <a:schemeClr val="bg1"/>
                </a:solidFill>
                <a:latin typeface="Calibri Light" panose="020F0302020204030204" pitchFamily="34" charset="0"/>
              </a:rPr>
              <a:t>of</a:t>
            </a:r>
            <a:r>
              <a:rPr lang="nb-NO" dirty="0" smtClean="0">
                <a:solidFill>
                  <a:schemeClr val="bg1"/>
                </a:solidFill>
                <a:latin typeface="Calibri Light" panose="020F0302020204030204" pitchFamily="34" charset="0"/>
              </a:rPr>
              <a:t> Bergen Library</a:t>
            </a:r>
            <a:endParaRPr lang="nb-NO" dirty="0">
              <a:solidFill>
                <a:schemeClr val="bg1"/>
              </a:solidFill>
              <a:latin typeface="Calibri Light" panose="020F0302020204030204" pitchFamily="34" charset="0"/>
            </a:endParaRPr>
          </a:p>
        </p:txBody>
      </p:sp>
    </p:spTree>
    <p:extLst>
      <p:ext uri="{BB962C8B-B14F-4D97-AF65-F5344CB8AC3E}">
        <p14:creationId xmlns:p14="http://schemas.microsoft.com/office/powerpoint/2010/main" val="1417101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Publications by publisher 2011-2016</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208599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762517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b-NO" dirty="0" smtClean="0"/>
              <a:t>Open </a:t>
            </a:r>
            <a:r>
              <a:rPr lang="nb-NO" dirty="0" err="1" smtClean="0"/>
              <a:t>access</a:t>
            </a:r>
            <a:r>
              <a:rPr lang="nb-NO" dirty="0" smtClean="0"/>
              <a:t> by </a:t>
            </a:r>
            <a:r>
              <a:rPr lang="nb-NO" dirty="0" err="1" smtClean="0"/>
              <a:t>publisher</a:t>
            </a:r>
            <a:r>
              <a:rPr lang="nb-NO" dirty="0" smtClean="0"/>
              <a:t> 2011-2016</a:t>
            </a:r>
            <a:endParaRPr lang="nb-NO"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9463575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54732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smtClean="0"/>
              <a:t>Realistic</a:t>
            </a:r>
            <a:r>
              <a:rPr lang="nb-NO" dirty="0" smtClean="0"/>
              <a:t> </a:t>
            </a:r>
            <a:r>
              <a:rPr lang="nb-NO" dirty="0" err="1" smtClean="0"/>
              <a:t>transformation</a:t>
            </a:r>
            <a:r>
              <a:rPr lang="nb-NO" dirty="0" smtClean="0"/>
              <a:t>?</a:t>
            </a:r>
            <a:endParaRPr lang="nb-NO" dirty="0"/>
          </a:p>
        </p:txBody>
      </p:sp>
      <p:sp>
        <p:nvSpPr>
          <p:cNvPr id="3" name="Content Placeholder 2"/>
          <p:cNvSpPr>
            <a:spLocks noGrp="1"/>
          </p:cNvSpPr>
          <p:nvPr>
            <p:ph idx="1"/>
          </p:nvPr>
        </p:nvSpPr>
        <p:spPr/>
        <p:txBody>
          <a:bodyPr>
            <a:normAutofit lnSpcReduction="10000"/>
          </a:bodyPr>
          <a:lstStyle/>
          <a:p>
            <a:r>
              <a:rPr lang="nb-NO" dirty="0" smtClean="0"/>
              <a:t>From a </a:t>
            </a:r>
            <a:r>
              <a:rPr lang="nb-NO" dirty="0" err="1" smtClean="0"/>
              <a:t>financial</a:t>
            </a:r>
            <a:r>
              <a:rPr lang="nb-NO" dirty="0" smtClean="0"/>
              <a:t> </a:t>
            </a:r>
            <a:r>
              <a:rPr lang="nb-NO" dirty="0" err="1" smtClean="0"/>
              <a:t>point</a:t>
            </a:r>
            <a:r>
              <a:rPr lang="nb-NO" dirty="0" smtClean="0"/>
              <a:t> </a:t>
            </a:r>
            <a:r>
              <a:rPr lang="nb-NO" dirty="0" err="1" smtClean="0"/>
              <a:t>of</a:t>
            </a:r>
            <a:r>
              <a:rPr lang="nb-NO" dirty="0" smtClean="0"/>
              <a:t> </a:t>
            </a:r>
            <a:r>
              <a:rPr lang="nb-NO" dirty="0" err="1" smtClean="0"/>
              <a:t>view</a:t>
            </a:r>
            <a:r>
              <a:rPr lang="nb-NO" dirty="0" smtClean="0"/>
              <a:t>: </a:t>
            </a:r>
            <a:r>
              <a:rPr lang="nb-NO" dirty="0" err="1" smtClean="0"/>
              <a:t>Yes</a:t>
            </a:r>
            <a:endParaRPr lang="nb-NO" dirty="0" smtClean="0"/>
          </a:p>
          <a:p>
            <a:pPr lvl="1"/>
            <a:r>
              <a:rPr lang="nb-NO" dirty="0" err="1" smtClean="0"/>
              <a:t>There</a:t>
            </a:r>
            <a:r>
              <a:rPr lang="nb-NO" dirty="0" smtClean="0"/>
              <a:t> is </a:t>
            </a:r>
            <a:r>
              <a:rPr lang="nb-NO" dirty="0" err="1" smtClean="0"/>
              <a:t>enough</a:t>
            </a:r>
            <a:r>
              <a:rPr lang="nb-NO" dirty="0" smtClean="0"/>
              <a:t> </a:t>
            </a:r>
            <a:r>
              <a:rPr lang="nb-NO" dirty="0" err="1" smtClean="0"/>
              <a:t>money</a:t>
            </a:r>
            <a:r>
              <a:rPr lang="nb-NO" dirty="0" smtClean="0"/>
              <a:t> in </a:t>
            </a:r>
            <a:r>
              <a:rPr lang="nb-NO" dirty="0" err="1" smtClean="0"/>
              <a:t>the</a:t>
            </a:r>
            <a:r>
              <a:rPr lang="nb-NO" dirty="0" smtClean="0"/>
              <a:t> system, cf </a:t>
            </a:r>
            <a:r>
              <a:rPr lang="en-US" dirty="0" smtClean="0"/>
              <a:t>“Disrupting </a:t>
            </a:r>
            <a:r>
              <a:rPr lang="en-US" dirty="0"/>
              <a:t>the subscription journals’ business model </a:t>
            </a:r>
            <a:r>
              <a:rPr lang="en-US" dirty="0" smtClean="0"/>
              <a:t>for the necessary </a:t>
            </a:r>
            <a:r>
              <a:rPr lang="en-US" dirty="0"/>
              <a:t>large-scale transformation to open </a:t>
            </a:r>
            <a:r>
              <a:rPr lang="en-US" dirty="0" smtClean="0"/>
              <a:t>access” (2015)</a:t>
            </a:r>
          </a:p>
          <a:p>
            <a:r>
              <a:rPr lang="en-US" dirty="0" smtClean="0"/>
              <a:t>But the results are so-so</a:t>
            </a:r>
          </a:p>
          <a:p>
            <a:pPr lvl="1"/>
            <a:r>
              <a:rPr lang="en-US" dirty="0" smtClean="0"/>
              <a:t>No deal with Elsevier in Germany and Sweden</a:t>
            </a:r>
          </a:p>
          <a:p>
            <a:pPr lvl="1"/>
            <a:r>
              <a:rPr lang="en-US" dirty="0" smtClean="0"/>
              <a:t>Open access-</a:t>
            </a:r>
            <a:r>
              <a:rPr lang="en-US" dirty="0" err="1" smtClean="0"/>
              <a:t>ish</a:t>
            </a:r>
            <a:r>
              <a:rPr lang="en-US" dirty="0" smtClean="0"/>
              <a:t> deal with Elsevier in Finland</a:t>
            </a:r>
          </a:p>
          <a:p>
            <a:pPr lvl="1"/>
            <a:r>
              <a:rPr lang="en-US" dirty="0" smtClean="0"/>
              <a:t>Other countries have national open access deals with Wiley, Springer, Taylor &amp; Francis</a:t>
            </a:r>
            <a:endParaRPr lang="en-US" dirty="0"/>
          </a:p>
          <a:p>
            <a:pPr lvl="1"/>
            <a:endParaRPr lang="nb-NO" dirty="0"/>
          </a:p>
        </p:txBody>
      </p:sp>
    </p:spTree>
    <p:extLst>
      <p:ext uri="{BB962C8B-B14F-4D97-AF65-F5344CB8AC3E}">
        <p14:creationId xmlns:p14="http://schemas.microsoft.com/office/powerpoint/2010/main" val="4048656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61904" y="1166019"/>
            <a:ext cx="6420191"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7256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Plan S </a:t>
            </a:r>
            <a:r>
              <a:rPr lang="nb-NO" dirty="0" err="1" smtClean="0"/>
              <a:t>key</a:t>
            </a:r>
            <a:r>
              <a:rPr lang="nb-NO" dirty="0" smtClean="0"/>
              <a:t> </a:t>
            </a:r>
            <a:r>
              <a:rPr lang="nb-NO" dirty="0" err="1" smtClean="0"/>
              <a:t>principle</a:t>
            </a:r>
            <a:endParaRPr lang="nb-NO" dirty="0"/>
          </a:p>
        </p:txBody>
      </p:sp>
      <p:sp>
        <p:nvSpPr>
          <p:cNvPr id="3" name="Content Placeholder 2"/>
          <p:cNvSpPr>
            <a:spLocks noGrp="1"/>
          </p:cNvSpPr>
          <p:nvPr>
            <p:ph idx="1"/>
          </p:nvPr>
        </p:nvSpPr>
        <p:spPr/>
        <p:txBody>
          <a:bodyPr/>
          <a:lstStyle/>
          <a:p>
            <a:pPr marL="342900" lvl="1" indent="-342900">
              <a:buFont typeface="Arial" panose="020B0604020202020204" pitchFamily="34" charset="0"/>
              <a:buChar char="•"/>
            </a:pPr>
            <a:r>
              <a:rPr lang="en-US" dirty="0"/>
              <a:t>“After 1 January 2020 scientific publications on the results from research funded by public grants provided by national and European research councils and funding bodies, must be published in compliant Open Access Journals or on compliant Open Access Platforms.”</a:t>
            </a:r>
            <a:endParaRPr lang="nb-NO" dirty="0"/>
          </a:p>
          <a:p>
            <a:endParaRPr lang="nb-NO" dirty="0"/>
          </a:p>
        </p:txBody>
      </p:sp>
    </p:spTree>
    <p:extLst>
      <p:ext uri="{BB962C8B-B14F-4D97-AF65-F5344CB8AC3E}">
        <p14:creationId xmlns:p14="http://schemas.microsoft.com/office/powerpoint/2010/main" val="2130103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Plan S and </a:t>
            </a:r>
            <a:r>
              <a:rPr lang="nb-NO" dirty="0" err="1" smtClean="0"/>
              <a:t>transitional</a:t>
            </a:r>
            <a:r>
              <a:rPr lang="nb-NO" dirty="0" smtClean="0"/>
              <a:t> </a:t>
            </a:r>
            <a:r>
              <a:rPr lang="nb-NO" dirty="0" err="1" smtClean="0"/>
              <a:t>big</a:t>
            </a:r>
            <a:r>
              <a:rPr lang="nb-NO" dirty="0" smtClean="0"/>
              <a:t> </a:t>
            </a:r>
            <a:r>
              <a:rPr lang="nb-NO" dirty="0" err="1" smtClean="0"/>
              <a:t>deals</a:t>
            </a:r>
            <a:endParaRPr lang="nb-NO" dirty="0"/>
          </a:p>
        </p:txBody>
      </p:sp>
      <p:sp>
        <p:nvSpPr>
          <p:cNvPr id="3" name="Content Placeholder 2"/>
          <p:cNvSpPr>
            <a:spLocks noGrp="1"/>
          </p:cNvSpPr>
          <p:nvPr>
            <p:ph idx="1"/>
          </p:nvPr>
        </p:nvSpPr>
        <p:spPr/>
        <p:txBody>
          <a:bodyPr>
            <a:normAutofit lnSpcReduction="10000"/>
          </a:bodyPr>
          <a:lstStyle/>
          <a:p>
            <a:r>
              <a:rPr lang="en-US" dirty="0" smtClean="0"/>
              <a:t>We </a:t>
            </a:r>
            <a:r>
              <a:rPr lang="en-US" dirty="0"/>
              <a:t>acknowledge that ‘transformative’ type of agreements, where subscription fees are offset against publication fees, may contribute to accelerate the transition to full Open Access. Therefore, it is acceptable that, during a transition period that should be as short as possible, individual funders may continue to tolerate publications in ‘hybrid’ journals that are covered by such a ‘transformative’ type of </a:t>
            </a:r>
            <a:r>
              <a:rPr lang="en-US" dirty="0" smtClean="0"/>
              <a:t>agreement</a:t>
            </a:r>
            <a:endParaRPr lang="nb-NO" dirty="0"/>
          </a:p>
        </p:txBody>
      </p:sp>
    </p:spTree>
    <p:extLst>
      <p:ext uri="{BB962C8B-B14F-4D97-AF65-F5344CB8AC3E}">
        <p14:creationId xmlns:p14="http://schemas.microsoft.com/office/powerpoint/2010/main" val="2069065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How </a:t>
            </a:r>
            <a:r>
              <a:rPr lang="nb-NO" dirty="0" err="1" smtClean="0"/>
              <a:t>will</a:t>
            </a:r>
            <a:r>
              <a:rPr lang="nb-NO" dirty="0" smtClean="0"/>
              <a:t> Plan S </a:t>
            </a:r>
            <a:r>
              <a:rPr lang="nb-NO" dirty="0" err="1" smtClean="0"/>
              <a:t>affect</a:t>
            </a:r>
            <a:r>
              <a:rPr lang="nb-NO" dirty="0" smtClean="0"/>
              <a:t> </a:t>
            </a:r>
            <a:r>
              <a:rPr lang="nb-NO" dirty="0" err="1" smtClean="0"/>
              <a:t>us</a:t>
            </a:r>
            <a:r>
              <a:rPr lang="nb-NO" dirty="0" smtClean="0"/>
              <a:t>?</a:t>
            </a:r>
            <a:endParaRPr lang="nb-NO" dirty="0"/>
          </a:p>
        </p:txBody>
      </p:sp>
      <p:sp>
        <p:nvSpPr>
          <p:cNvPr id="3" name="Content Placeholder 2"/>
          <p:cNvSpPr>
            <a:spLocks noGrp="1"/>
          </p:cNvSpPr>
          <p:nvPr>
            <p:ph idx="1"/>
          </p:nvPr>
        </p:nvSpPr>
        <p:spPr/>
        <p:txBody>
          <a:bodyPr>
            <a:normAutofit lnSpcReduction="10000"/>
          </a:bodyPr>
          <a:lstStyle/>
          <a:p>
            <a:r>
              <a:rPr lang="nb-NO" dirty="0" smtClean="0"/>
              <a:t>In general: </a:t>
            </a:r>
            <a:r>
              <a:rPr lang="nb-NO" dirty="0" err="1" smtClean="0"/>
              <a:t>We</a:t>
            </a:r>
            <a:r>
              <a:rPr lang="nb-NO" dirty="0" smtClean="0"/>
              <a:t> </a:t>
            </a:r>
            <a:r>
              <a:rPr lang="nb-NO" dirty="0" err="1" smtClean="0"/>
              <a:t>don’t</a:t>
            </a:r>
            <a:r>
              <a:rPr lang="nb-NO" dirty="0" smtClean="0"/>
              <a:t> </a:t>
            </a:r>
            <a:r>
              <a:rPr lang="nb-NO" dirty="0" err="1" smtClean="0"/>
              <a:t>know</a:t>
            </a:r>
            <a:r>
              <a:rPr lang="nb-NO" dirty="0" smtClean="0"/>
              <a:t> </a:t>
            </a:r>
            <a:r>
              <a:rPr lang="nb-NO" dirty="0" err="1" smtClean="0"/>
              <a:t>yet</a:t>
            </a:r>
            <a:endParaRPr lang="nb-NO" dirty="0" smtClean="0"/>
          </a:p>
          <a:p>
            <a:r>
              <a:rPr lang="nb-NO" dirty="0" smtClean="0"/>
              <a:t>Plan S </a:t>
            </a:r>
            <a:r>
              <a:rPr lang="nb-NO" dirty="0" err="1" smtClean="0"/>
              <a:t>does</a:t>
            </a:r>
            <a:r>
              <a:rPr lang="nb-NO" dirty="0" smtClean="0"/>
              <a:t> not </a:t>
            </a:r>
            <a:r>
              <a:rPr lang="nb-NO" dirty="0" err="1" smtClean="0"/>
              <a:t>appear</a:t>
            </a:r>
            <a:r>
              <a:rPr lang="nb-NO" dirty="0" smtClean="0"/>
              <a:t> in </a:t>
            </a:r>
            <a:r>
              <a:rPr lang="nb-NO" dirty="0" err="1" smtClean="0"/>
              <a:t>conflict</a:t>
            </a:r>
            <a:r>
              <a:rPr lang="nb-NO" dirty="0" smtClean="0"/>
              <a:t> </a:t>
            </a:r>
            <a:r>
              <a:rPr lang="nb-NO" dirty="0" err="1" smtClean="0"/>
              <a:t>with</a:t>
            </a:r>
            <a:r>
              <a:rPr lang="nb-NO" dirty="0" smtClean="0"/>
              <a:t> </a:t>
            </a:r>
            <a:r>
              <a:rPr lang="nb-NO" dirty="0" err="1" smtClean="0"/>
              <a:t>the</a:t>
            </a:r>
            <a:r>
              <a:rPr lang="nb-NO" dirty="0" smtClean="0"/>
              <a:t> goals in </a:t>
            </a:r>
            <a:r>
              <a:rPr lang="nb-NO" dirty="0" err="1" smtClean="0"/>
              <a:t>the</a:t>
            </a:r>
            <a:r>
              <a:rPr lang="nb-NO" dirty="0" smtClean="0"/>
              <a:t> </a:t>
            </a:r>
            <a:r>
              <a:rPr lang="nb-NO" dirty="0" err="1" smtClean="0"/>
              <a:t>ongoing</a:t>
            </a:r>
            <a:r>
              <a:rPr lang="nb-NO" dirty="0" smtClean="0"/>
              <a:t> </a:t>
            </a:r>
            <a:r>
              <a:rPr lang="nb-NO" dirty="0" err="1" smtClean="0"/>
              <a:t>negotiations</a:t>
            </a:r>
            <a:endParaRPr lang="nb-NO" dirty="0" smtClean="0"/>
          </a:p>
          <a:p>
            <a:pPr lvl="1"/>
            <a:r>
              <a:rPr lang="nb-NO" dirty="0" err="1" smtClean="0"/>
              <a:t>Both</a:t>
            </a:r>
            <a:r>
              <a:rPr lang="nb-NO" dirty="0" smtClean="0"/>
              <a:t> </a:t>
            </a:r>
            <a:r>
              <a:rPr lang="nb-NO" dirty="0" err="1" smtClean="0"/>
              <a:t>aim</a:t>
            </a:r>
            <a:r>
              <a:rPr lang="nb-NO" dirty="0" smtClean="0"/>
              <a:t> for a </a:t>
            </a:r>
            <a:r>
              <a:rPr lang="nb-NO" dirty="0" err="1" smtClean="0"/>
              <a:t>transitition</a:t>
            </a:r>
            <a:r>
              <a:rPr lang="nb-NO" dirty="0" smtClean="0"/>
              <a:t> to </a:t>
            </a:r>
            <a:r>
              <a:rPr lang="nb-NO" dirty="0" err="1" smtClean="0"/>
              <a:t>open</a:t>
            </a:r>
            <a:r>
              <a:rPr lang="nb-NO" dirty="0" smtClean="0"/>
              <a:t> </a:t>
            </a:r>
            <a:r>
              <a:rPr lang="nb-NO" dirty="0" err="1" smtClean="0"/>
              <a:t>access</a:t>
            </a:r>
            <a:endParaRPr lang="nb-NO" dirty="0" smtClean="0"/>
          </a:p>
          <a:p>
            <a:r>
              <a:rPr lang="nb-NO" dirty="0"/>
              <a:t>The </a:t>
            </a:r>
            <a:r>
              <a:rPr lang="nb-NO" dirty="0" err="1"/>
              <a:t>results</a:t>
            </a:r>
            <a:r>
              <a:rPr lang="nb-NO" dirty="0"/>
              <a:t> </a:t>
            </a:r>
            <a:r>
              <a:rPr lang="nb-NO" dirty="0" err="1"/>
              <a:t>of</a:t>
            </a:r>
            <a:r>
              <a:rPr lang="nb-NO" dirty="0"/>
              <a:t> </a:t>
            </a:r>
            <a:r>
              <a:rPr lang="nb-NO" dirty="0" err="1"/>
              <a:t>the</a:t>
            </a:r>
            <a:r>
              <a:rPr lang="nb-NO" dirty="0"/>
              <a:t> </a:t>
            </a:r>
            <a:r>
              <a:rPr lang="nb-NO" dirty="0" err="1"/>
              <a:t>ongoing</a:t>
            </a:r>
            <a:r>
              <a:rPr lang="nb-NO" dirty="0"/>
              <a:t> </a:t>
            </a:r>
            <a:r>
              <a:rPr lang="nb-NO" dirty="0" err="1"/>
              <a:t>negotations</a:t>
            </a:r>
            <a:r>
              <a:rPr lang="nb-NO" dirty="0"/>
              <a:t> </a:t>
            </a:r>
            <a:r>
              <a:rPr lang="nb-NO" dirty="0" err="1"/>
              <a:t>may</a:t>
            </a:r>
            <a:r>
              <a:rPr lang="nb-NO" dirty="0"/>
              <a:t> have an </a:t>
            </a:r>
            <a:r>
              <a:rPr lang="nb-NO" dirty="0" err="1"/>
              <a:t>impact</a:t>
            </a:r>
            <a:r>
              <a:rPr lang="nb-NO" dirty="0"/>
              <a:t> </a:t>
            </a:r>
            <a:r>
              <a:rPr lang="nb-NO" dirty="0" err="1"/>
              <a:t>on</a:t>
            </a:r>
            <a:r>
              <a:rPr lang="nb-NO" dirty="0"/>
              <a:t> </a:t>
            </a:r>
            <a:r>
              <a:rPr lang="nb-NO" dirty="0" err="1"/>
              <a:t>the</a:t>
            </a:r>
            <a:r>
              <a:rPr lang="nb-NO" dirty="0"/>
              <a:t> </a:t>
            </a:r>
            <a:r>
              <a:rPr lang="nb-NO" dirty="0" err="1"/>
              <a:t>implementation</a:t>
            </a:r>
            <a:r>
              <a:rPr lang="nb-NO" dirty="0"/>
              <a:t> </a:t>
            </a:r>
            <a:r>
              <a:rPr lang="nb-NO" dirty="0" err="1"/>
              <a:t>of</a:t>
            </a:r>
            <a:r>
              <a:rPr lang="nb-NO" dirty="0"/>
              <a:t> Plan S in </a:t>
            </a:r>
            <a:r>
              <a:rPr lang="nb-NO" dirty="0" smtClean="0"/>
              <a:t>Norway</a:t>
            </a:r>
          </a:p>
          <a:p>
            <a:pPr lvl="1"/>
            <a:r>
              <a:rPr lang="nb-NO" dirty="0" err="1" smtClean="0"/>
              <a:t>Transitional</a:t>
            </a:r>
            <a:r>
              <a:rPr lang="nb-NO" dirty="0" smtClean="0"/>
              <a:t> </a:t>
            </a:r>
            <a:r>
              <a:rPr lang="nb-NO" dirty="0" err="1" smtClean="0"/>
              <a:t>big</a:t>
            </a:r>
            <a:r>
              <a:rPr lang="nb-NO" dirty="0" smtClean="0"/>
              <a:t> </a:t>
            </a:r>
            <a:r>
              <a:rPr lang="nb-NO" dirty="0" err="1" smtClean="0"/>
              <a:t>deals</a:t>
            </a:r>
            <a:r>
              <a:rPr lang="nb-NO" dirty="0" smtClean="0"/>
              <a:t> </a:t>
            </a:r>
            <a:r>
              <a:rPr lang="nb-NO" dirty="0" err="1" smtClean="0"/>
              <a:t>may</a:t>
            </a:r>
            <a:r>
              <a:rPr lang="nb-NO" dirty="0" smtClean="0"/>
              <a:t> </a:t>
            </a:r>
            <a:r>
              <a:rPr lang="nb-NO" dirty="0" err="1" smtClean="0"/>
              <a:t>buy</a:t>
            </a:r>
            <a:r>
              <a:rPr lang="nb-NO" dirty="0" smtClean="0"/>
              <a:t> more time for </a:t>
            </a:r>
            <a:r>
              <a:rPr lang="nb-NO" dirty="0" err="1" smtClean="0"/>
              <a:t>publishers</a:t>
            </a:r>
            <a:r>
              <a:rPr lang="nb-NO" dirty="0" smtClean="0"/>
              <a:t> and </a:t>
            </a:r>
            <a:r>
              <a:rPr lang="nb-NO" dirty="0" err="1" smtClean="0"/>
              <a:t>academic</a:t>
            </a:r>
            <a:r>
              <a:rPr lang="nb-NO" dirty="0" smtClean="0"/>
              <a:t> </a:t>
            </a:r>
            <a:r>
              <a:rPr lang="nb-NO" dirty="0" err="1" smtClean="0"/>
              <a:t>communities</a:t>
            </a:r>
            <a:endParaRPr lang="nb-NO" dirty="0"/>
          </a:p>
          <a:p>
            <a:pPr marL="514350" indent="-514350">
              <a:buAutoNum type="alphaLcParenBoth"/>
            </a:pPr>
            <a:endParaRPr lang="nb-NO" dirty="0" smtClean="0"/>
          </a:p>
          <a:p>
            <a:pPr marL="457200" lvl="1" indent="0">
              <a:buNone/>
            </a:pPr>
            <a:endParaRPr lang="en-US" dirty="0" smtClean="0"/>
          </a:p>
          <a:p>
            <a:pPr lvl="1"/>
            <a:endParaRPr lang="nb-NO" dirty="0" smtClean="0"/>
          </a:p>
        </p:txBody>
      </p:sp>
    </p:spTree>
    <p:extLst>
      <p:ext uri="{BB962C8B-B14F-4D97-AF65-F5344CB8AC3E}">
        <p14:creationId xmlns:p14="http://schemas.microsoft.com/office/powerpoint/2010/main" val="486927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smtClean="0"/>
              <a:t>Disclaimer</a:t>
            </a:r>
            <a:r>
              <a:rPr lang="nb-NO" dirty="0" smtClean="0"/>
              <a:t> </a:t>
            </a:r>
            <a:endParaRPr lang="nb-NO" dirty="0"/>
          </a:p>
        </p:txBody>
      </p:sp>
      <p:sp>
        <p:nvSpPr>
          <p:cNvPr id="4" name="Text Placeholder 3"/>
          <p:cNvSpPr>
            <a:spLocks noGrp="1"/>
          </p:cNvSpPr>
          <p:nvPr>
            <p:ph idx="1"/>
          </p:nvPr>
        </p:nvSpPr>
        <p:spPr/>
        <p:txBody>
          <a:bodyPr/>
          <a:lstStyle/>
          <a:p>
            <a:pPr marL="285750" indent="-285750">
              <a:buFont typeface="Arial" panose="020B0604020202020204" pitchFamily="34" charset="0"/>
              <a:buChar char="•"/>
            </a:pPr>
            <a:r>
              <a:rPr lang="nb-NO" dirty="0" smtClean="0"/>
              <a:t>This </a:t>
            </a:r>
            <a:r>
              <a:rPr lang="nb-NO" dirty="0" err="1" smtClean="0"/>
              <a:t>presentation</a:t>
            </a:r>
            <a:r>
              <a:rPr lang="nb-NO" dirty="0" smtClean="0"/>
              <a:t> </a:t>
            </a:r>
            <a:r>
              <a:rPr lang="nb-NO" dirty="0" err="1" smtClean="0"/>
              <a:t>does</a:t>
            </a:r>
            <a:r>
              <a:rPr lang="nb-NO" dirty="0" smtClean="0"/>
              <a:t> not touch </a:t>
            </a:r>
            <a:r>
              <a:rPr lang="nb-NO" dirty="0" err="1" smtClean="0"/>
              <a:t>upon</a:t>
            </a:r>
            <a:r>
              <a:rPr lang="nb-NO" dirty="0" smtClean="0"/>
              <a:t> </a:t>
            </a:r>
            <a:r>
              <a:rPr lang="nb-NO" dirty="0" err="1" smtClean="0"/>
              <a:t>specifics</a:t>
            </a:r>
            <a:r>
              <a:rPr lang="nb-NO" dirty="0" smtClean="0"/>
              <a:t> in </a:t>
            </a:r>
            <a:r>
              <a:rPr lang="nb-NO" dirty="0" err="1" smtClean="0"/>
              <a:t>the</a:t>
            </a:r>
            <a:r>
              <a:rPr lang="nb-NO" dirty="0" smtClean="0"/>
              <a:t> </a:t>
            </a:r>
            <a:r>
              <a:rPr lang="nb-NO" dirty="0" err="1" smtClean="0"/>
              <a:t>ongoing</a:t>
            </a:r>
            <a:r>
              <a:rPr lang="nb-NO" dirty="0" smtClean="0"/>
              <a:t> </a:t>
            </a:r>
            <a:r>
              <a:rPr lang="nb-NO" dirty="0" err="1" smtClean="0"/>
              <a:t>negations</a:t>
            </a:r>
            <a:endParaRPr lang="nb-NO" dirty="0"/>
          </a:p>
          <a:p>
            <a:pPr marL="285750" indent="-285750">
              <a:buFont typeface="Arial" panose="020B0604020202020204" pitchFamily="34" charset="0"/>
              <a:buChar char="•"/>
            </a:pPr>
            <a:endParaRPr lang="nb-NO" dirty="0" smtClean="0"/>
          </a:p>
          <a:p>
            <a:pPr marL="285750" indent="-285750">
              <a:buFont typeface="Arial" panose="020B0604020202020204" pitchFamily="34" charset="0"/>
              <a:buChar char="•"/>
            </a:pPr>
            <a:endParaRPr lang="nb-NO" dirty="0" smtClean="0"/>
          </a:p>
          <a:p>
            <a:pPr marL="285750" indent="-285750">
              <a:buFont typeface="Arial" panose="020B0604020202020204" pitchFamily="34" charset="0"/>
              <a:buChar char="•"/>
            </a:pPr>
            <a:endParaRPr lang="nb-NO" dirty="0"/>
          </a:p>
        </p:txBody>
      </p:sp>
    </p:spTree>
    <p:extLst>
      <p:ext uri="{BB962C8B-B14F-4D97-AF65-F5344CB8AC3E}">
        <p14:creationId xmlns:p14="http://schemas.microsoft.com/office/powerpoint/2010/main" val="41869840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539552" y="1196752"/>
            <a:ext cx="3008313" cy="4032448"/>
          </a:xfrm>
          <a:solidFill>
            <a:schemeClr val="tx1"/>
          </a:solidFill>
        </p:spPr>
        <p:txBody>
          <a:bodyPr>
            <a:normAutofit/>
          </a:bodyPr>
          <a:lstStyle/>
          <a:p>
            <a:r>
              <a:rPr lang="en-US" sz="2400" dirty="0" smtClean="0">
                <a:solidFill>
                  <a:schemeClr val="bg1"/>
                </a:solidFill>
                <a:latin typeface="Calibri Light" panose="020F0302020204030204" pitchFamily="34" charset="0"/>
                <a:cs typeface="Times New Roman" panose="02020603050405020304" pitchFamily="18" charset="0"/>
              </a:rPr>
              <a:t>The </a:t>
            </a:r>
            <a:r>
              <a:rPr lang="en-US" sz="2400" dirty="0">
                <a:solidFill>
                  <a:schemeClr val="bg1"/>
                </a:solidFill>
                <a:latin typeface="Calibri Light" panose="020F0302020204030204" pitchFamily="34" charset="0"/>
                <a:cs typeface="Times New Roman" panose="02020603050405020304" pitchFamily="18" charset="0"/>
              </a:rPr>
              <a:t>Government should take an active role in promoting the international flow of scientific </a:t>
            </a:r>
            <a:r>
              <a:rPr lang="en-US" sz="2400" dirty="0" smtClean="0">
                <a:solidFill>
                  <a:schemeClr val="bg1"/>
                </a:solidFill>
                <a:latin typeface="Calibri Light" panose="020F0302020204030204" pitchFamily="34" charset="0"/>
                <a:cs typeface="Times New Roman" panose="02020603050405020304" pitchFamily="18" charset="0"/>
              </a:rPr>
              <a:t>information.</a:t>
            </a:r>
          </a:p>
          <a:p>
            <a:endParaRPr lang="nb-NO" sz="2000" dirty="0" smtClean="0">
              <a:solidFill>
                <a:schemeClr val="bg1"/>
              </a:solidFill>
            </a:endParaRPr>
          </a:p>
          <a:p>
            <a:endParaRPr lang="nb-NO" dirty="0" smtClean="0">
              <a:solidFill>
                <a:schemeClr val="bg1"/>
              </a:solidFill>
            </a:endParaRPr>
          </a:p>
          <a:p>
            <a:endParaRPr lang="nb-NO" dirty="0">
              <a:solidFill>
                <a:schemeClr val="bg1"/>
              </a:solidFill>
            </a:endParaRPr>
          </a:p>
          <a:p>
            <a:endParaRPr lang="nb-NO" dirty="0" smtClean="0">
              <a:solidFill>
                <a:schemeClr val="bg1"/>
              </a:solidFill>
            </a:endParaRPr>
          </a:p>
          <a:p>
            <a:r>
              <a:rPr lang="nb-NO" sz="1800" i="1" dirty="0" err="1" smtClean="0">
                <a:solidFill>
                  <a:schemeClr val="bg1"/>
                </a:solidFill>
                <a:latin typeface="Calibri Light" panose="020F0302020204030204" pitchFamily="34" charset="0"/>
              </a:rPr>
              <a:t>Vannevar</a:t>
            </a:r>
            <a:r>
              <a:rPr lang="nb-NO" sz="1800" i="1" dirty="0" smtClean="0">
                <a:solidFill>
                  <a:schemeClr val="bg1"/>
                </a:solidFill>
                <a:latin typeface="Calibri Light" panose="020F0302020204030204" pitchFamily="34" charset="0"/>
              </a:rPr>
              <a:t> Bush</a:t>
            </a:r>
            <a:br>
              <a:rPr lang="nb-NO" sz="1800" i="1" dirty="0" smtClean="0">
                <a:solidFill>
                  <a:schemeClr val="bg1"/>
                </a:solidFill>
                <a:latin typeface="Calibri Light" panose="020F0302020204030204" pitchFamily="34" charset="0"/>
              </a:rPr>
            </a:br>
            <a:r>
              <a:rPr lang="nb-NO" sz="1800" i="1" dirty="0" err="1" smtClean="0">
                <a:solidFill>
                  <a:schemeClr val="bg1"/>
                </a:solidFill>
                <a:latin typeface="Calibri Light" panose="020F0302020204030204" pitchFamily="34" charset="0"/>
              </a:rPr>
              <a:t>Science</a:t>
            </a:r>
            <a:r>
              <a:rPr lang="nb-NO" sz="1800" i="1" dirty="0" smtClean="0">
                <a:solidFill>
                  <a:schemeClr val="bg1"/>
                </a:solidFill>
                <a:latin typeface="Calibri Light" panose="020F0302020204030204" pitchFamily="34" charset="0"/>
              </a:rPr>
              <a:t> The </a:t>
            </a:r>
            <a:r>
              <a:rPr lang="nb-NO" sz="1800" i="1" dirty="0" err="1" smtClean="0">
                <a:solidFill>
                  <a:schemeClr val="bg1"/>
                </a:solidFill>
                <a:latin typeface="Calibri Light" panose="020F0302020204030204" pitchFamily="34" charset="0"/>
              </a:rPr>
              <a:t>endless</a:t>
            </a:r>
            <a:r>
              <a:rPr lang="nb-NO" sz="1800" i="1" dirty="0" smtClean="0">
                <a:solidFill>
                  <a:schemeClr val="bg1"/>
                </a:solidFill>
                <a:latin typeface="Calibri Light" panose="020F0302020204030204" pitchFamily="34" charset="0"/>
              </a:rPr>
              <a:t> </a:t>
            </a:r>
            <a:r>
              <a:rPr lang="nb-NO" sz="1800" i="1" dirty="0" err="1" smtClean="0">
                <a:solidFill>
                  <a:schemeClr val="bg1"/>
                </a:solidFill>
                <a:latin typeface="Calibri Light" panose="020F0302020204030204" pitchFamily="34" charset="0"/>
              </a:rPr>
              <a:t>frontier</a:t>
            </a:r>
            <a:r>
              <a:rPr lang="nb-NO" sz="1800" i="1" dirty="0" smtClean="0">
                <a:solidFill>
                  <a:schemeClr val="bg1"/>
                </a:solidFill>
                <a:latin typeface="Calibri Light" panose="020F0302020204030204" pitchFamily="34" charset="0"/>
              </a:rPr>
              <a:t> </a:t>
            </a:r>
            <a:r>
              <a:rPr lang="nb-NO" sz="1800" i="1" dirty="0" smtClean="0">
                <a:solidFill>
                  <a:schemeClr val="bg1"/>
                </a:solidFill>
                <a:latin typeface="Calibri Light" panose="020F0302020204030204" pitchFamily="34" charset="0"/>
              </a:rPr>
              <a:t>1945</a:t>
            </a:r>
            <a:endParaRPr lang="en-US" sz="1800" i="1" dirty="0">
              <a:solidFill>
                <a:schemeClr val="bg1"/>
              </a:solidFill>
              <a:latin typeface="Calibri Light" panose="020F0302020204030204" pitchFamily="34" charset="0"/>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63888" y="1196752"/>
            <a:ext cx="5111750" cy="4025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34904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The </a:t>
            </a:r>
            <a:r>
              <a:rPr lang="nb-NO" dirty="0" err="1" smtClean="0"/>
              <a:t>old</a:t>
            </a:r>
            <a:r>
              <a:rPr lang="nb-NO" dirty="0" smtClean="0"/>
              <a:t> story</a:t>
            </a:r>
            <a:endParaRPr lang="nb-NO" dirty="0"/>
          </a:p>
        </p:txBody>
      </p:sp>
      <p:sp>
        <p:nvSpPr>
          <p:cNvPr id="3" name="Content Placeholder 2"/>
          <p:cNvSpPr>
            <a:spLocks noGrp="1"/>
          </p:cNvSpPr>
          <p:nvPr>
            <p:ph idx="1"/>
          </p:nvPr>
        </p:nvSpPr>
        <p:spPr/>
        <p:txBody>
          <a:bodyPr>
            <a:normAutofit lnSpcReduction="10000"/>
          </a:bodyPr>
          <a:lstStyle/>
          <a:p>
            <a:r>
              <a:rPr lang="nb-NO" dirty="0" err="1" smtClean="0"/>
              <a:t>Governments</a:t>
            </a:r>
            <a:r>
              <a:rPr lang="nb-NO" dirty="0" smtClean="0"/>
              <a:t> and </a:t>
            </a:r>
            <a:r>
              <a:rPr lang="nb-NO" dirty="0" err="1" smtClean="0"/>
              <a:t>other</a:t>
            </a:r>
            <a:r>
              <a:rPr lang="nb-NO" dirty="0" smtClean="0"/>
              <a:t> </a:t>
            </a:r>
            <a:r>
              <a:rPr lang="nb-NO" dirty="0" err="1" smtClean="0"/>
              <a:t>funding</a:t>
            </a:r>
            <a:r>
              <a:rPr lang="nb-NO" dirty="0" smtClean="0"/>
              <a:t> </a:t>
            </a:r>
            <a:r>
              <a:rPr lang="nb-NO" dirty="0" err="1" smtClean="0"/>
              <a:t>bodies</a:t>
            </a:r>
            <a:r>
              <a:rPr lang="nb-NO" dirty="0" smtClean="0"/>
              <a:t> </a:t>
            </a:r>
            <a:r>
              <a:rPr lang="nb-NO" dirty="0" err="1" smtClean="0"/>
              <a:t>fund</a:t>
            </a:r>
            <a:r>
              <a:rPr lang="nb-NO" dirty="0" smtClean="0"/>
              <a:t> </a:t>
            </a:r>
            <a:r>
              <a:rPr lang="nb-NO" dirty="0" err="1" smtClean="0"/>
              <a:t>research</a:t>
            </a:r>
            <a:endParaRPr lang="nb-NO" dirty="0" smtClean="0"/>
          </a:p>
          <a:p>
            <a:r>
              <a:rPr lang="nb-NO" dirty="0" err="1" smtClean="0"/>
              <a:t>Governments</a:t>
            </a:r>
            <a:r>
              <a:rPr lang="nb-NO" dirty="0" smtClean="0"/>
              <a:t> and </a:t>
            </a:r>
            <a:r>
              <a:rPr lang="nb-NO" dirty="0" err="1" smtClean="0"/>
              <a:t>other</a:t>
            </a:r>
            <a:r>
              <a:rPr lang="nb-NO" dirty="0" smtClean="0"/>
              <a:t> </a:t>
            </a:r>
            <a:r>
              <a:rPr lang="nb-NO" dirty="0" err="1" smtClean="0"/>
              <a:t>funding</a:t>
            </a:r>
            <a:r>
              <a:rPr lang="nb-NO" dirty="0" smtClean="0"/>
              <a:t> </a:t>
            </a:r>
            <a:r>
              <a:rPr lang="nb-NO" dirty="0" err="1" smtClean="0"/>
              <a:t>bodies</a:t>
            </a:r>
            <a:r>
              <a:rPr lang="nb-NO" dirty="0" smtClean="0"/>
              <a:t> </a:t>
            </a:r>
            <a:r>
              <a:rPr lang="nb-NO" dirty="0" err="1" smtClean="0"/>
              <a:t>reward</a:t>
            </a:r>
            <a:r>
              <a:rPr lang="nb-NO" dirty="0" smtClean="0"/>
              <a:t> </a:t>
            </a:r>
            <a:r>
              <a:rPr lang="nb-NO" dirty="0" err="1" smtClean="0"/>
              <a:t>sharing</a:t>
            </a:r>
            <a:r>
              <a:rPr lang="nb-NO" dirty="0" smtClean="0"/>
              <a:t> </a:t>
            </a:r>
            <a:r>
              <a:rPr lang="nb-NO" dirty="0" err="1" smtClean="0"/>
              <a:t>scientific</a:t>
            </a:r>
            <a:r>
              <a:rPr lang="nb-NO" dirty="0" smtClean="0"/>
              <a:t> </a:t>
            </a:r>
            <a:r>
              <a:rPr lang="nb-NO" dirty="0" err="1" smtClean="0"/>
              <a:t>information</a:t>
            </a:r>
            <a:endParaRPr lang="nb-NO" dirty="0" smtClean="0"/>
          </a:p>
          <a:p>
            <a:r>
              <a:rPr lang="nb-NO" dirty="0" smtClean="0"/>
              <a:t>Commercial </a:t>
            </a:r>
            <a:r>
              <a:rPr lang="nb-NO" dirty="0" err="1" smtClean="0"/>
              <a:t>publishers</a:t>
            </a:r>
            <a:r>
              <a:rPr lang="nb-NO" dirty="0" smtClean="0"/>
              <a:t> </a:t>
            </a:r>
            <a:r>
              <a:rPr lang="nb-NO" dirty="0" err="1" smtClean="0"/>
              <a:t>develop</a:t>
            </a:r>
            <a:r>
              <a:rPr lang="nb-NO" dirty="0" smtClean="0"/>
              <a:t> and </a:t>
            </a:r>
            <a:r>
              <a:rPr lang="nb-NO" dirty="0" err="1" smtClean="0"/>
              <a:t>own</a:t>
            </a:r>
            <a:r>
              <a:rPr lang="nb-NO" dirty="0" smtClean="0"/>
              <a:t> </a:t>
            </a:r>
            <a:r>
              <a:rPr lang="nb-NO" dirty="0" err="1" smtClean="0"/>
              <a:t>the</a:t>
            </a:r>
            <a:r>
              <a:rPr lang="nb-NO" dirty="0" smtClean="0"/>
              <a:t> </a:t>
            </a:r>
            <a:r>
              <a:rPr lang="nb-NO" dirty="0" err="1" smtClean="0"/>
              <a:t>infrastructure</a:t>
            </a:r>
            <a:r>
              <a:rPr lang="nb-NO" dirty="0" smtClean="0"/>
              <a:t> for </a:t>
            </a:r>
            <a:r>
              <a:rPr lang="nb-NO" dirty="0" err="1" smtClean="0"/>
              <a:t>sharing</a:t>
            </a:r>
            <a:r>
              <a:rPr lang="nb-NO" dirty="0" smtClean="0"/>
              <a:t> </a:t>
            </a:r>
            <a:r>
              <a:rPr lang="nb-NO" dirty="0" err="1" smtClean="0"/>
              <a:t>scientific</a:t>
            </a:r>
            <a:r>
              <a:rPr lang="nb-NO" dirty="0" smtClean="0"/>
              <a:t> </a:t>
            </a:r>
            <a:r>
              <a:rPr lang="nb-NO" dirty="0" err="1" smtClean="0"/>
              <a:t>information</a:t>
            </a:r>
            <a:endParaRPr lang="nb-NO" dirty="0" smtClean="0"/>
          </a:p>
          <a:p>
            <a:r>
              <a:rPr lang="nb-NO" dirty="0" err="1" smtClean="0"/>
              <a:t>Academic</a:t>
            </a:r>
            <a:r>
              <a:rPr lang="nb-NO" dirty="0" smtClean="0"/>
              <a:t> </a:t>
            </a:r>
            <a:r>
              <a:rPr lang="nb-NO" dirty="0" err="1" smtClean="0"/>
              <a:t>achievements</a:t>
            </a:r>
            <a:r>
              <a:rPr lang="nb-NO" dirty="0" smtClean="0"/>
              <a:t> dependent </a:t>
            </a:r>
            <a:r>
              <a:rPr lang="nb-NO" dirty="0" err="1" smtClean="0"/>
              <a:t>on</a:t>
            </a:r>
            <a:r>
              <a:rPr lang="nb-NO" dirty="0" smtClean="0"/>
              <a:t> </a:t>
            </a:r>
            <a:r>
              <a:rPr lang="nb-NO" dirty="0" err="1" smtClean="0"/>
              <a:t>commercial</a:t>
            </a:r>
            <a:r>
              <a:rPr lang="nb-NO" dirty="0" smtClean="0"/>
              <a:t> </a:t>
            </a:r>
            <a:r>
              <a:rPr lang="nb-NO" dirty="0" err="1" smtClean="0"/>
              <a:t>products</a:t>
            </a:r>
            <a:r>
              <a:rPr lang="nb-NO" dirty="0" smtClean="0"/>
              <a:t> </a:t>
            </a:r>
          </a:p>
        </p:txBody>
      </p:sp>
    </p:spTree>
    <p:extLst>
      <p:ext uri="{BB962C8B-B14F-4D97-AF65-F5344CB8AC3E}">
        <p14:creationId xmlns:p14="http://schemas.microsoft.com/office/powerpoint/2010/main" val="26116373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Old story not </a:t>
            </a:r>
            <a:r>
              <a:rPr lang="nb-NO" dirty="0" err="1" smtClean="0"/>
              <a:t>good</a:t>
            </a:r>
            <a:r>
              <a:rPr lang="nb-NO" dirty="0" smtClean="0"/>
              <a:t> </a:t>
            </a:r>
            <a:r>
              <a:rPr lang="nb-NO" dirty="0" err="1" smtClean="0"/>
              <a:t>enough</a:t>
            </a:r>
            <a:endParaRPr lang="nb-NO" dirty="0"/>
          </a:p>
        </p:txBody>
      </p:sp>
      <p:sp>
        <p:nvSpPr>
          <p:cNvPr id="3" name="Content Placeholder 2"/>
          <p:cNvSpPr>
            <a:spLocks noGrp="1"/>
          </p:cNvSpPr>
          <p:nvPr>
            <p:ph idx="1"/>
          </p:nvPr>
        </p:nvSpPr>
        <p:spPr/>
        <p:txBody>
          <a:bodyPr/>
          <a:lstStyle/>
          <a:p>
            <a:r>
              <a:rPr lang="nb-NO" dirty="0" smtClean="0"/>
              <a:t>2016, EU: Open </a:t>
            </a:r>
            <a:r>
              <a:rPr lang="nb-NO" dirty="0" err="1" smtClean="0"/>
              <a:t>access</a:t>
            </a:r>
            <a:r>
              <a:rPr lang="nb-NO" dirty="0" smtClean="0"/>
              <a:t> by 2020</a:t>
            </a:r>
          </a:p>
          <a:p>
            <a:r>
              <a:rPr lang="nb-NO" dirty="0" smtClean="0">
                <a:solidFill>
                  <a:srgbClr val="FF0000"/>
                </a:solidFill>
              </a:rPr>
              <a:t>2017, Norway: Open </a:t>
            </a:r>
            <a:r>
              <a:rPr lang="nb-NO" dirty="0" err="1" smtClean="0">
                <a:solidFill>
                  <a:srgbClr val="FF0000"/>
                </a:solidFill>
              </a:rPr>
              <a:t>access</a:t>
            </a:r>
            <a:r>
              <a:rPr lang="nb-NO" dirty="0" smtClean="0">
                <a:solidFill>
                  <a:srgbClr val="FF0000"/>
                </a:solidFill>
              </a:rPr>
              <a:t> by 2024</a:t>
            </a:r>
          </a:p>
          <a:p>
            <a:r>
              <a:rPr lang="nb-NO" dirty="0" smtClean="0"/>
              <a:t>2018, </a:t>
            </a:r>
            <a:r>
              <a:rPr lang="nb-NO" dirty="0" err="1" smtClean="0"/>
              <a:t>cOALition</a:t>
            </a:r>
            <a:r>
              <a:rPr lang="nb-NO" dirty="0" smtClean="0"/>
              <a:t> S: Open </a:t>
            </a:r>
            <a:r>
              <a:rPr lang="nb-NO" dirty="0" err="1" smtClean="0"/>
              <a:t>access</a:t>
            </a:r>
            <a:r>
              <a:rPr lang="nb-NO" dirty="0" smtClean="0"/>
              <a:t> by 2020</a:t>
            </a:r>
            <a:endParaRPr lang="nb-NO" dirty="0"/>
          </a:p>
        </p:txBody>
      </p:sp>
    </p:spTree>
    <p:extLst>
      <p:ext uri="{BB962C8B-B14F-4D97-AF65-F5344CB8AC3E}">
        <p14:creationId xmlns:p14="http://schemas.microsoft.com/office/powerpoint/2010/main" val="36450248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nb-NO" dirty="0" err="1" smtClean="0"/>
              <a:t>Negotations</a:t>
            </a:r>
            <a:r>
              <a:rPr lang="nb-NO" dirty="0" smtClean="0"/>
              <a:t> 2018</a:t>
            </a:r>
            <a:endParaRPr lang="nb-NO" dirty="0"/>
          </a:p>
        </p:txBody>
      </p:sp>
      <p:sp>
        <p:nvSpPr>
          <p:cNvPr id="14" name="Text Placeholder 13"/>
          <p:cNvSpPr>
            <a:spLocks noGrp="1"/>
          </p:cNvSpPr>
          <p:nvPr>
            <p:ph type="body" idx="1"/>
          </p:nvPr>
        </p:nvSpPr>
        <p:spPr/>
        <p:txBody>
          <a:bodyPr/>
          <a:lstStyle/>
          <a:p>
            <a:r>
              <a:rPr lang="nb-NO" dirty="0" smtClean="0"/>
              <a:t>Publishers</a:t>
            </a:r>
            <a:endParaRPr lang="nb-NO" dirty="0"/>
          </a:p>
        </p:txBody>
      </p:sp>
      <p:sp>
        <p:nvSpPr>
          <p:cNvPr id="13" name="Content Placeholder 12"/>
          <p:cNvSpPr>
            <a:spLocks noGrp="1"/>
          </p:cNvSpPr>
          <p:nvPr>
            <p:ph sz="half" idx="2"/>
          </p:nvPr>
        </p:nvSpPr>
        <p:spPr>
          <a:xfrm>
            <a:off x="457200" y="2174875"/>
            <a:ext cx="4040188" cy="1830189"/>
          </a:xfrm>
        </p:spPr>
        <p:txBody>
          <a:bodyPr/>
          <a:lstStyle/>
          <a:p>
            <a:r>
              <a:rPr lang="nb-NO" dirty="0" smtClean="0"/>
              <a:t>Elsevier</a:t>
            </a:r>
          </a:p>
          <a:p>
            <a:r>
              <a:rPr lang="nb-NO" dirty="0" smtClean="0"/>
              <a:t>Wiley</a:t>
            </a:r>
          </a:p>
          <a:p>
            <a:r>
              <a:rPr lang="nb-NO" dirty="0" smtClean="0"/>
              <a:t>Springer Nature</a:t>
            </a:r>
          </a:p>
          <a:p>
            <a:r>
              <a:rPr lang="nb-NO" dirty="0" smtClean="0"/>
              <a:t>Taylor &amp; Francis</a:t>
            </a:r>
            <a:endParaRPr lang="nb-NO" dirty="0"/>
          </a:p>
        </p:txBody>
      </p:sp>
      <p:sp>
        <p:nvSpPr>
          <p:cNvPr id="15" name="Text Placeholder 14"/>
          <p:cNvSpPr>
            <a:spLocks noGrp="1"/>
          </p:cNvSpPr>
          <p:nvPr>
            <p:ph type="body" sz="quarter" idx="3"/>
          </p:nvPr>
        </p:nvSpPr>
        <p:spPr/>
        <p:txBody>
          <a:bodyPr/>
          <a:lstStyle/>
          <a:p>
            <a:r>
              <a:rPr lang="nb-NO" dirty="0" smtClean="0"/>
              <a:t>Our goals</a:t>
            </a:r>
            <a:endParaRPr lang="nb-NO" dirty="0"/>
          </a:p>
        </p:txBody>
      </p:sp>
      <p:sp>
        <p:nvSpPr>
          <p:cNvPr id="11" name="Content Placeholder 10"/>
          <p:cNvSpPr>
            <a:spLocks noGrp="1"/>
          </p:cNvSpPr>
          <p:nvPr>
            <p:ph sz="quarter" idx="4"/>
          </p:nvPr>
        </p:nvSpPr>
        <p:spPr/>
        <p:txBody>
          <a:bodyPr>
            <a:normAutofit/>
          </a:bodyPr>
          <a:lstStyle/>
          <a:p>
            <a:r>
              <a:rPr lang="nb-NO" dirty="0" smtClean="0"/>
              <a:t>Norwegian </a:t>
            </a:r>
            <a:r>
              <a:rPr lang="nb-NO" dirty="0" err="1" smtClean="0"/>
              <a:t>research</a:t>
            </a:r>
            <a:r>
              <a:rPr lang="nb-NO" dirty="0" smtClean="0"/>
              <a:t> </a:t>
            </a:r>
            <a:r>
              <a:rPr lang="nb-NO" dirty="0" err="1" smtClean="0"/>
              <a:t>articles</a:t>
            </a:r>
            <a:r>
              <a:rPr lang="nb-NO" dirty="0" smtClean="0"/>
              <a:t> </a:t>
            </a:r>
            <a:r>
              <a:rPr lang="nb-NO" dirty="0" err="1" smtClean="0"/>
              <a:t>published</a:t>
            </a:r>
            <a:r>
              <a:rPr lang="nb-NO" dirty="0" smtClean="0"/>
              <a:t> </a:t>
            </a:r>
            <a:r>
              <a:rPr lang="nb-NO" dirty="0" err="1" smtClean="0"/>
              <a:t>open</a:t>
            </a:r>
            <a:r>
              <a:rPr lang="nb-NO" dirty="0" smtClean="0"/>
              <a:t> </a:t>
            </a:r>
            <a:r>
              <a:rPr lang="nb-NO" dirty="0" err="1" smtClean="0"/>
              <a:t>access</a:t>
            </a:r>
            <a:endParaRPr lang="nb-NO" dirty="0" smtClean="0"/>
          </a:p>
          <a:p>
            <a:r>
              <a:rPr lang="nb-NO" dirty="0" smtClean="0"/>
              <a:t>No </a:t>
            </a:r>
            <a:r>
              <a:rPr lang="nb-NO" dirty="0" err="1" smtClean="0"/>
              <a:t>increase</a:t>
            </a:r>
            <a:r>
              <a:rPr lang="nb-NO" dirty="0" smtClean="0"/>
              <a:t> in </a:t>
            </a:r>
            <a:r>
              <a:rPr lang="nb-NO" dirty="0" err="1" smtClean="0"/>
              <a:t>costs</a:t>
            </a:r>
            <a:endParaRPr lang="nb-NO" dirty="0" smtClean="0"/>
          </a:p>
          <a:p>
            <a:r>
              <a:rPr lang="nb-NO" dirty="0" smtClean="0"/>
              <a:t>Transparent </a:t>
            </a:r>
            <a:r>
              <a:rPr lang="nb-NO" dirty="0" err="1" smtClean="0"/>
              <a:t>agreements</a:t>
            </a:r>
            <a:endParaRPr lang="nb-NO" dirty="0" smtClean="0"/>
          </a:p>
          <a:p>
            <a:r>
              <a:rPr lang="nb-NO" dirty="0" err="1" smtClean="0"/>
              <a:t>Evidence</a:t>
            </a:r>
            <a:r>
              <a:rPr lang="nb-NO" dirty="0" smtClean="0"/>
              <a:t> </a:t>
            </a:r>
            <a:r>
              <a:rPr lang="nb-NO" dirty="0" err="1" smtClean="0"/>
              <a:t>that</a:t>
            </a:r>
            <a:r>
              <a:rPr lang="nb-NO" dirty="0" smtClean="0"/>
              <a:t> </a:t>
            </a:r>
            <a:r>
              <a:rPr lang="nb-NO" dirty="0" err="1" smtClean="0"/>
              <a:t>we</a:t>
            </a:r>
            <a:r>
              <a:rPr lang="nb-NO" dirty="0" smtClean="0"/>
              <a:t> </a:t>
            </a:r>
            <a:r>
              <a:rPr lang="nb-NO" dirty="0" err="1" smtClean="0"/>
              <a:t>are</a:t>
            </a:r>
            <a:r>
              <a:rPr lang="nb-NO" dirty="0" smtClean="0"/>
              <a:t> </a:t>
            </a:r>
            <a:r>
              <a:rPr lang="nb-NO" dirty="0" err="1" smtClean="0"/>
              <a:t>moving</a:t>
            </a:r>
            <a:r>
              <a:rPr lang="nb-NO" dirty="0" smtClean="0"/>
              <a:t> </a:t>
            </a:r>
            <a:r>
              <a:rPr lang="nb-NO" dirty="0" err="1" smtClean="0"/>
              <a:t>towards</a:t>
            </a:r>
            <a:r>
              <a:rPr lang="nb-NO" dirty="0" smtClean="0"/>
              <a:t> an </a:t>
            </a:r>
            <a:r>
              <a:rPr lang="nb-NO" dirty="0" err="1" smtClean="0"/>
              <a:t>open</a:t>
            </a:r>
            <a:r>
              <a:rPr lang="nb-NO" dirty="0" smtClean="0"/>
              <a:t> </a:t>
            </a:r>
            <a:r>
              <a:rPr lang="nb-NO" dirty="0" err="1" smtClean="0"/>
              <a:t>access</a:t>
            </a:r>
            <a:r>
              <a:rPr lang="nb-NO" dirty="0" smtClean="0"/>
              <a:t> </a:t>
            </a:r>
            <a:r>
              <a:rPr lang="nb-NO" dirty="0" err="1" smtClean="0"/>
              <a:t>publishing</a:t>
            </a:r>
            <a:r>
              <a:rPr lang="nb-NO" dirty="0" smtClean="0"/>
              <a:t> </a:t>
            </a:r>
            <a:r>
              <a:rPr lang="nb-NO" dirty="0" err="1" smtClean="0"/>
              <a:t>model</a:t>
            </a:r>
            <a:endParaRPr lang="nb-NO" dirty="0"/>
          </a:p>
          <a:p>
            <a:r>
              <a:rPr lang="nb-NO" dirty="0" err="1" smtClean="0"/>
              <a:t>Supported</a:t>
            </a:r>
            <a:r>
              <a:rPr lang="nb-NO" dirty="0" smtClean="0"/>
              <a:t> by </a:t>
            </a:r>
            <a:r>
              <a:rPr lang="nb-NO" dirty="0" err="1" smtClean="0"/>
              <a:t>Universities</a:t>
            </a:r>
            <a:r>
              <a:rPr lang="nb-NO" dirty="0" smtClean="0"/>
              <a:t> Norway (UHR)</a:t>
            </a:r>
          </a:p>
        </p:txBody>
      </p:sp>
      <p:sp>
        <p:nvSpPr>
          <p:cNvPr id="16" name="Text Placeholder 13"/>
          <p:cNvSpPr txBox="1">
            <a:spLocks/>
          </p:cNvSpPr>
          <p:nvPr/>
        </p:nvSpPr>
        <p:spPr>
          <a:xfrm>
            <a:off x="467544" y="3969858"/>
            <a:ext cx="4040188"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nb-NO" dirty="0" smtClean="0"/>
              <a:t>Our </a:t>
            </a:r>
            <a:r>
              <a:rPr lang="nb-NO" dirty="0" err="1" smtClean="0"/>
              <a:t>negotiation</a:t>
            </a:r>
            <a:r>
              <a:rPr lang="nb-NO" dirty="0" smtClean="0"/>
              <a:t> teams</a:t>
            </a:r>
            <a:endParaRPr lang="nb-NO" dirty="0"/>
          </a:p>
        </p:txBody>
      </p:sp>
      <p:sp>
        <p:nvSpPr>
          <p:cNvPr id="17" name="Content Placeholder 12"/>
          <p:cNvSpPr txBox="1">
            <a:spLocks/>
          </p:cNvSpPr>
          <p:nvPr/>
        </p:nvSpPr>
        <p:spPr>
          <a:xfrm>
            <a:off x="614243" y="4653136"/>
            <a:ext cx="4040188" cy="1830189"/>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nb-NO" dirty="0" smtClean="0"/>
              <a:t>Unit</a:t>
            </a:r>
          </a:p>
          <a:p>
            <a:r>
              <a:rPr lang="nb-NO" dirty="0" smtClean="0"/>
              <a:t>In </a:t>
            </a:r>
            <a:r>
              <a:rPr lang="nb-NO" dirty="0" err="1" smtClean="0"/>
              <a:t>collaboration</a:t>
            </a:r>
            <a:r>
              <a:rPr lang="nb-NO" dirty="0" smtClean="0"/>
              <a:t> </a:t>
            </a:r>
            <a:r>
              <a:rPr lang="nb-NO" dirty="0" err="1" smtClean="0"/>
              <a:t>with</a:t>
            </a:r>
            <a:endParaRPr lang="nb-NO" dirty="0" smtClean="0"/>
          </a:p>
          <a:p>
            <a:pPr lvl="1"/>
            <a:r>
              <a:rPr lang="nb-NO" dirty="0" err="1" smtClean="0"/>
              <a:t>University</a:t>
            </a:r>
            <a:r>
              <a:rPr lang="nb-NO" dirty="0" smtClean="0"/>
              <a:t> </a:t>
            </a:r>
            <a:r>
              <a:rPr lang="nb-NO" dirty="0" err="1" smtClean="0"/>
              <a:t>of</a:t>
            </a:r>
            <a:r>
              <a:rPr lang="nb-NO" dirty="0" smtClean="0"/>
              <a:t> Bergen</a:t>
            </a:r>
          </a:p>
          <a:p>
            <a:pPr lvl="1"/>
            <a:r>
              <a:rPr lang="nb-NO" dirty="0" err="1" smtClean="0"/>
              <a:t>University</a:t>
            </a:r>
            <a:r>
              <a:rPr lang="nb-NO" dirty="0" smtClean="0"/>
              <a:t> </a:t>
            </a:r>
            <a:r>
              <a:rPr lang="nb-NO" dirty="0" err="1" smtClean="0"/>
              <a:t>of</a:t>
            </a:r>
            <a:r>
              <a:rPr lang="nb-NO" dirty="0" smtClean="0"/>
              <a:t> Oslo</a:t>
            </a:r>
          </a:p>
          <a:p>
            <a:pPr lvl="1"/>
            <a:r>
              <a:rPr lang="nb-NO" dirty="0" smtClean="0"/>
              <a:t>NTNU</a:t>
            </a:r>
          </a:p>
          <a:p>
            <a:pPr lvl="1"/>
            <a:r>
              <a:rPr lang="nb-NO" dirty="0" err="1" smtClean="0"/>
              <a:t>University</a:t>
            </a:r>
            <a:r>
              <a:rPr lang="nb-NO" dirty="0" smtClean="0"/>
              <a:t> </a:t>
            </a:r>
            <a:r>
              <a:rPr lang="nb-NO" dirty="0" err="1" smtClean="0"/>
              <a:t>of</a:t>
            </a:r>
            <a:r>
              <a:rPr lang="nb-NO" dirty="0" smtClean="0"/>
              <a:t> Tromsø</a:t>
            </a:r>
          </a:p>
        </p:txBody>
      </p:sp>
    </p:spTree>
    <p:extLst>
      <p:ext uri="{BB962C8B-B14F-4D97-AF65-F5344CB8AC3E}">
        <p14:creationId xmlns:p14="http://schemas.microsoft.com/office/powerpoint/2010/main" val="30207608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Transforming </a:t>
            </a:r>
            <a:r>
              <a:rPr lang="nb-NO" dirty="0" err="1" smtClean="0"/>
              <a:t>the</a:t>
            </a:r>
            <a:r>
              <a:rPr lang="nb-NO" dirty="0" smtClean="0"/>
              <a:t> </a:t>
            </a:r>
            <a:r>
              <a:rPr lang="nb-NO" dirty="0" err="1" smtClean="0"/>
              <a:t>big</a:t>
            </a:r>
            <a:r>
              <a:rPr lang="nb-NO" dirty="0" smtClean="0"/>
              <a:t> </a:t>
            </a:r>
            <a:r>
              <a:rPr lang="nb-NO" dirty="0" err="1" smtClean="0"/>
              <a:t>deals</a:t>
            </a:r>
            <a:endParaRPr lang="nb-NO" dirty="0"/>
          </a:p>
        </p:txBody>
      </p:sp>
      <p:sp>
        <p:nvSpPr>
          <p:cNvPr id="5" name="Text Placeholder 4"/>
          <p:cNvSpPr>
            <a:spLocks noGrp="1"/>
          </p:cNvSpPr>
          <p:nvPr>
            <p:ph type="body" idx="1"/>
          </p:nvPr>
        </p:nvSpPr>
        <p:spPr/>
        <p:txBody>
          <a:bodyPr/>
          <a:lstStyle/>
          <a:p>
            <a:r>
              <a:rPr lang="nb-NO" dirty="0" err="1" smtClean="0"/>
              <a:t>Paywall</a:t>
            </a:r>
            <a:r>
              <a:rPr lang="nb-NO" dirty="0" smtClean="0"/>
              <a:t> </a:t>
            </a:r>
            <a:r>
              <a:rPr lang="nb-NO" dirty="0" err="1" smtClean="0"/>
              <a:t>model</a:t>
            </a:r>
            <a:endParaRPr lang="nb-NO" dirty="0"/>
          </a:p>
        </p:txBody>
      </p:sp>
      <p:sp>
        <p:nvSpPr>
          <p:cNvPr id="6" name="Content Placeholder 5"/>
          <p:cNvSpPr>
            <a:spLocks noGrp="1"/>
          </p:cNvSpPr>
          <p:nvPr>
            <p:ph sz="half" idx="2"/>
          </p:nvPr>
        </p:nvSpPr>
        <p:spPr/>
        <p:txBody>
          <a:bodyPr/>
          <a:lstStyle/>
          <a:p>
            <a:r>
              <a:rPr lang="nb-NO" dirty="0" smtClean="0"/>
              <a:t>Product: Journals</a:t>
            </a:r>
          </a:p>
          <a:p>
            <a:r>
              <a:rPr lang="nb-NO" dirty="0" err="1" smtClean="0">
                <a:solidFill>
                  <a:srgbClr val="FF0000"/>
                </a:solidFill>
              </a:rPr>
              <a:t>Pay</a:t>
            </a:r>
            <a:r>
              <a:rPr lang="nb-NO" dirty="0" smtClean="0">
                <a:solidFill>
                  <a:srgbClr val="FF0000"/>
                </a:solidFill>
              </a:rPr>
              <a:t> to </a:t>
            </a:r>
            <a:r>
              <a:rPr lang="nb-NO" dirty="0" err="1" smtClean="0">
                <a:solidFill>
                  <a:srgbClr val="FF0000"/>
                </a:solidFill>
              </a:rPr>
              <a:t>read</a:t>
            </a:r>
            <a:endParaRPr lang="nb-NO" dirty="0" smtClean="0">
              <a:solidFill>
                <a:srgbClr val="FF0000"/>
              </a:solidFill>
            </a:endParaRPr>
          </a:p>
          <a:p>
            <a:r>
              <a:rPr lang="nb-NO" dirty="0" err="1" smtClean="0"/>
              <a:t>Free</a:t>
            </a:r>
            <a:r>
              <a:rPr lang="nb-NO" dirty="0" smtClean="0"/>
              <a:t> to </a:t>
            </a:r>
            <a:r>
              <a:rPr lang="nb-NO" dirty="0" err="1" smtClean="0"/>
              <a:t>publish</a:t>
            </a:r>
            <a:endParaRPr lang="nb-NO" dirty="0" smtClean="0"/>
          </a:p>
          <a:p>
            <a:endParaRPr lang="nb-NO" dirty="0" smtClean="0"/>
          </a:p>
          <a:p>
            <a:r>
              <a:rPr lang="nb-NO" dirty="0" err="1" smtClean="0"/>
              <a:t>Consortia</a:t>
            </a:r>
            <a:r>
              <a:rPr lang="nb-NO" dirty="0" smtClean="0"/>
              <a:t> </a:t>
            </a:r>
            <a:r>
              <a:rPr lang="nb-NO" dirty="0" err="1" smtClean="0"/>
              <a:t>buy</a:t>
            </a:r>
            <a:r>
              <a:rPr lang="nb-NO" dirty="0" smtClean="0"/>
              <a:t> </a:t>
            </a:r>
            <a:r>
              <a:rPr lang="nb-NO" dirty="0" err="1" smtClean="0"/>
              <a:t>read</a:t>
            </a:r>
            <a:r>
              <a:rPr lang="nb-NO" dirty="0" smtClean="0"/>
              <a:t> </a:t>
            </a:r>
            <a:r>
              <a:rPr lang="nb-NO" dirty="0" err="1" smtClean="0"/>
              <a:t>access</a:t>
            </a:r>
            <a:r>
              <a:rPr lang="nb-NO" dirty="0" smtClean="0"/>
              <a:t> to journals in bulk</a:t>
            </a:r>
          </a:p>
          <a:p>
            <a:endParaRPr lang="nb-NO" dirty="0"/>
          </a:p>
        </p:txBody>
      </p:sp>
      <p:sp>
        <p:nvSpPr>
          <p:cNvPr id="7" name="Text Placeholder 6"/>
          <p:cNvSpPr>
            <a:spLocks noGrp="1"/>
          </p:cNvSpPr>
          <p:nvPr>
            <p:ph type="body" sz="quarter" idx="3"/>
          </p:nvPr>
        </p:nvSpPr>
        <p:spPr/>
        <p:txBody>
          <a:bodyPr/>
          <a:lstStyle/>
          <a:p>
            <a:r>
              <a:rPr lang="nb-NO" dirty="0" smtClean="0"/>
              <a:t>Open </a:t>
            </a:r>
            <a:r>
              <a:rPr lang="nb-NO" dirty="0" err="1" smtClean="0"/>
              <a:t>access</a:t>
            </a:r>
            <a:r>
              <a:rPr lang="nb-NO" dirty="0" smtClean="0"/>
              <a:t> </a:t>
            </a:r>
            <a:r>
              <a:rPr lang="nb-NO" dirty="0" err="1" smtClean="0"/>
              <a:t>model</a:t>
            </a:r>
            <a:endParaRPr lang="nb-NO" dirty="0"/>
          </a:p>
        </p:txBody>
      </p:sp>
      <p:sp>
        <p:nvSpPr>
          <p:cNvPr id="8" name="Content Placeholder 7"/>
          <p:cNvSpPr>
            <a:spLocks noGrp="1"/>
          </p:cNvSpPr>
          <p:nvPr>
            <p:ph sz="quarter" idx="4"/>
          </p:nvPr>
        </p:nvSpPr>
        <p:spPr/>
        <p:txBody>
          <a:bodyPr/>
          <a:lstStyle/>
          <a:p>
            <a:r>
              <a:rPr lang="nb-NO" dirty="0" smtClean="0"/>
              <a:t>Product: Publishing services</a:t>
            </a:r>
          </a:p>
          <a:p>
            <a:r>
              <a:rPr lang="nb-NO" dirty="0" err="1">
                <a:solidFill>
                  <a:srgbClr val="FF0000"/>
                </a:solidFill>
              </a:rPr>
              <a:t>Pay</a:t>
            </a:r>
            <a:r>
              <a:rPr lang="nb-NO" dirty="0">
                <a:solidFill>
                  <a:srgbClr val="FF0000"/>
                </a:solidFill>
              </a:rPr>
              <a:t> to </a:t>
            </a:r>
            <a:r>
              <a:rPr lang="nb-NO" dirty="0" err="1" smtClean="0">
                <a:solidFill>
                  <a:srgbClr val="FF0000"/>
                </a:solidFill>
              </a:rPr>
              <a:t>publish</a:t>
            </a:r>
            <a:endParaRPr lang="nb-NO" dirty="0" smtClean="0"/>
          </a:p>
          <a:p>
            <a:r>
              <a:rPr lang="nb-NO" dirty="0" err="1" smtClean="0"/>
              <a:t>Free</a:t>
            </a:r>
            <a:r>
              <a:rPr lang="nb-NO" dirty="0" smtClean="0"/>
              <a:t> to </a:t>
            </a:r>
            <a:r>
              <a:rPr lang="nb-NO" dirty="0" err="1" smtClean="0"/>
              <a:t>read</a:t>
            </a:r>
            <a:endParaRPr lang="nb-NO" dirty="0" smtClean="0"/>
          </a:p>
          <a:p>
            <a:endParaRPr lang="nb-NO" dirty="0"/>
          </a:p>
          <a:p>
            <a:r>
              <a:rPr lang="nb-NO" dirty="0" err="1" smtClean="0"/>
              <a:t>Consortia</a:t>
            </a:r>
            <a:r>
              <a:rPr lang="nb-NO" dirty="0" smtClean="0"/>
              <a:t> </a:t>
            </a:r>
            <a:r>
              <a:rPr lang="nb-NO" dirty="0" err="1" smtClean="0"/>
              <a:t>buy</a:t>
            </a:r>
            <a:r>
              <a:rPr lang="nb-NO" dirty="0" smtClean="0"/>
              <a:t> </a:t>
            </a:r>
            <a:r>
              <a:rPr lang="nb-NO" dirty="0" err="1" smtClean="0"/>
              <a:t>publishing</a:t>
            </a:r>
            <a:r>
              <a:rPr lang="nb-NO" dirty="0" smtClean="0"/>
              <a:t> services in bulk</a:t>
            </a:r>
            <a:endParaRPr lang="nb-NO" dirty="0"/>
          </a:p>
        </p:txBody>
      </p:sp>
    </p:spTree>
    <p:extLst>
      <p:ext uri="{BB962C8B-B14F-4D97-AF65-F5344CB8AC3E}">
        <p14:creationId xmlns:p14="http://schemas.microsoft.com/office/powerpoint/2010/main" val="31740749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Transforming </a:t>
            </a:r>
            <a:r>
              <a:rPr lang="nb-NO" dirty="0" err="1" smtClean="0"/>
              <a:t>the</a:t>
            </a:r>
            <a:r>
              <a:rPr lang="nb-NO" dirty="0" smtClean="0"/>
              <a:t> </a:t>
            </a:r>
            <a:r>
              <a:rPr lang="nb-NO" dirty="0" err="1" smtClean="0"/>
              <a:t>big</a:t>
            </a:r>
            <a:r>
              <a:rPr lang="nb-NO" dirty="0" smtClean="0"/>
              <a:t> </a:t>
            </a:r>
            <a:r>
              <a:rPr lang="nb-NO" dirty="0" err="1" smtClean="0"/>
              <a:t>deals</a:t>
            </a:r>
            <a:endParaRPr lang="nb-NO" dirty="0"/>
          </a:p>
        </p:txBody>
      </p:sp>
      <p:sp>
        <p:nvSpPr>
          <p:cNvPr id="3" name="Text Placeholder 2"/>
          <p:cNvSpPr>
            <a:spLocks noGrp="1"/>
          </p:cNvSpPr>
          <p:nvPr>
            <p:ph type="body" idx="1"/>
          </p:nvPr>
        </p:nvSpPr>
        <p:spPr/>
        <p:txBody>
          <a:bodyPr/>
          <a:lstStyle/>
          <a:p>
            <a:r>
              <a:rPr lang="nb-NO" dirty="0" err="1" smtClean="0"/>
              <a:t>Offsetting</a:t>
            </a:r>
            <a:r>
              <a:rPr lang="nb-NO" dirty="0" smtClean="0"/>
              <a:t> </a:t>
            </a:r>
            <a:r>
              <a:rPr lang="nb-NO" dirty="0" err="1" smtClean="0"/>
              <a:t>deal</a:t>
            </a:r>
            <a:endParaRPr lang="nb-NO" dirty="0"/>
          </a:p>
        </p:txBody>
      </p:sp>
      <p:sp>
        <p:nvSpPr>
          <p:cNvPr id="4" name="Content Placeholder 3"/>
          <p:cNvSpPr>
            <a:spLocks noGrp="1"/>
          </p:cNvSpPr>
          <p:nvPr>
            <p:ph sz="half" idx="2"/>
          </p:nvPr>
        </p:nvSpPr>
        <p:spPr/>
        <p:txBody>
          <a:bodyPr/>
          <a:lstStyle/>
          <a:p>
            <a:r>
              <a:rPr lang="nb-NO" dirty="0" smtClean="0"/>
              <a:t>The </a:t>
            </a:r>
            <a:r>
              <a:rPr lang="nb-NO" dirty="0" err="1" smtClean="0"/>
              <a:t>subscription</a:t>
            </a:r>
            <a:r>
              <a:rPr lang="nb-NO" dirty="0" smtClean="0"/>
              <a:t> spend is offset by APC spend</a:t>
            </a:r>
          </a:p>
          <a:p>
            <a:pPr lvl="1"/>
            <a:r>
              <a:rPr lang="nb-NO" dirty="0" err="1" smtClean="0"/>
              <a:t>But</a:t>
            </a:r>
            <a:r>
              <a:rPr lang="nb-NO" dirty="0" smtClean="0"/>
              <a:t> </a:t>
            </a:r>
            <a:r>
              <a:rPr lang="nb-NO" dirty="0" err="1" smtClean="0"/>
              <a:t>usually</a:t>
            </a:r>
            <a:r>
              <a:rPr lang="nb-NO" dirty="0" smtClean="0"/>
              <a:t> at </a:t>
            </a:r>
            <a:r>
              <a:rPr lang="nb-NO" dirty="0" err="1" smtClean="0"/>
              <a:t>some</a:t>
            </a:r>
            <a:r>
              <a:rPr lang="nb-NO" dirty="0" smtClean="0"/>
              <a:t> </a:t>
            </a:r>
            <a:r>
              <a:rPr lang="nb-NO" dirty="0" err="1" smtClean="0"/>
              <a:t>additional</a:t>
            </a:r>
            <a:r>
              <a:rPr lang="nb-NO" dirty="0" smtClean="0"/>
              <a:t> </a:t>
            </a:r>
            <a:r>
              <a:rPr lang="nb-NO" dirty="0" err="1" smtClean="0"/>
              <a:t>cost</a:t>
            </a:r>
            <a:endParaRPr lang="nb-NO" dirty="0" smtClean="0"/>
          </a:p>
          <a:p>
            <a:r>
              <a:rPr lang="nb-NO" dirty="0" err="1" smtClean="0"/>
              <a:t>Reasonable</a:t>
            </a:r>
            <a:r>
              <a:rPr lang="nb-NO" dirty="0" smtClean="0"/>
              <a:t> </a:t>
            </a:r>
            <a:r>
              <a:rPr lang="nb-NO" dirty="0" err="1" smtClean="0"/>
              <a:t>solution</a:t>
            </a:r>
            <a:r>
              <a:rPr lang="nb-NO" dirty="0" smtClean="0"/>
              <a:t> for </a:t>
            </a:r>
            <a:r>
              <a:rPr lang="nb-NO" dirty="0" err="1" smtClean="0"/>
              <a:t>consortia</a:t>
            </a:r>
            <a:r>
              <a:rPr lang="nb-NO" dirty="0" smtClean="0"/>
              <a:t> </a:t>
            </a:r>
            <a:r>
              <a:rPr lang="nb-NO" dirty="0" err="1" smtClean="0"/>
              <a:t>with</a:t>
            </a:r>
            <a:r>
              <a:rPr lang="nb-NO" dirty="0" smtClean="0"/>
              <a:t> </a:t>
            </a:r>
            <a:r>
              <a:rPr lang="nb-NO" dirty="0" err="1" smtClean="0"/>
              <a:t>publication</a:t>
            </a:r>
            <a:r>
              <a:rPr lang="nb-NO" dirty="0" smtClean="0"/>
              <a:t> outputs </a:t>
            </a:r>
            <a:r>
              <a:rPr lang="nb-NO" dirty="0" err="1" smtClean="0"/>
              <a:t>proportionate</a:t>
            </a:r>
            <a:r>
              <a:rPr lang="nb-NO" dirty="0" smtClean="0"/>
              <a:t> to </a:t>
            </a:r>
            <a:r>
              <a:rPr lang="nb-NO" dirty="0" err="1" smtClean="0"/>
              <a:t>the</a:t>
            </a:r>
            <a:r>
              <a:rPr lang="nb-NO" dirty="0" smtClean="0"/>
              <a:t> </a:t>
            </a:r>
            <a:r>
              <a:rPr lang="nb-NO" dirty="0" err="1" smtClean="0"/>
              <a:t>price</a:t>
            </a:r>
            <a:r>
              <a:rPr lang="nb-NO" dirty="0" smtClean="0"/>
              <a:t> </a:t>
            </a:r>
            <a:r>
              <a:rPr lang="nb-NO" dirty="0" err="1" smtClean="0"/>
              <a:t>of</a:t>
            </a:r>
            <a:r>
              <a:rPr lang="nb-NO" dirty="0" smtClean="0"/>
              <a:t> </a:t>
            </a:r>
            <a:r>
              <a:rPr lang="nb-NO" dirty="0" err="1" smtClean="0"/>
              <a:t>previous</a:t>
            </a:r>
            <a:r>
              <a:rPr lang="nb-NO" dirty="0" smtClean="0"/>
              <a:t> </a:t>
            </a:r>
            <a:r>
              <a:rPr lang="nb-NO" dirty="0" err="1" smtClean="0"/>
              <a:t>the</a:t>
            </a:r>
            <a:r>
              <a:rPr lang="nb-NO" dirty="0" smtClean="0"/>
              <a:t> </a:t>
            </a:r>
            <a:r>
              <a:rPr lang="nb-NO" dirty="0" err="1" smtClean="0"/>
              <a:t>big</a:t>
            </a:r>
            <a:r>
              <a:rPr lang="nb-NO" dirty="0" smtClean="0"/>
              <a:t> </a:t>
            </a:r>
            <a:r>
              <a:rPr lang="nb-NO" dirty="0" err="1" smtClean="0"/>
              <a:t>deal</a:t>
            </a:r>
            <a:endParaRPr lang="nb-NO" dirty="0"/>
          </a:p>
        </p:txBody>
      </p:sp>
      <p:sp>
        <p:nvSpPr>
          <p:cNvPr id="5" name="Text Placeholder 4"/>
          <p:cNvSpPr>
            <a:spLocks noGrp="1"/>
          </p:cNvSpPr>
          <p:nvPr>
            <p:ph type="body" sz="quarter" idx="3"/>
          </p:nvPr>
        </p:nvSpPr>
        <p:spPr/>
        <p:txBody>
          <a:bodyPr/>
          <a:lstStyle/>
          <a:p>
            <a:r>
              <a:rPr lang="nb-NO" dirty="0" err="1" smtClean="0"/>
              <a:t>Pay</a:t>
            </a:r>
            <a:r>
              <a:rPr lang="nb-NO" dirty="0" smtClean="0"/>
              <a:t> as </a:t>
            </a:r>
            <a:r>
              <a:rPr lang="nb-NO" dirty="0" err="1" smtClean="0"/>
              <a:t>you</a:t>
            </a:r>
            <a:r>
              <a:rPr lang="nb-NO" dirty="0" smtClean="0"/>
              <a:t> </a:t>
            </a:r>
            <a:r>
              <a:rPr lang="nb-NO" dirty="0" err="1" smtClean="0"/>
              <a:t>publish</a:t>
            </a:r>
            <a:endParaRPr lang="nb-NO" dirty="0"/>
          </a:p>
        </p:txBody>
      </p:sp>
      <p:sp>
        <p:nvSpPr>
          <p:cNvPr id="6" name="Content Placeholder 5"/>
          <p:cNvSpPr>
            <a:spLocks noGrp="1"/>
          </p:cNvSpPr>
          <p:nvPr>
            <p:ph sz="quarter" idx="4"/>
          </p:nvPr>
        </p:nvSpPr>
        <p:spPr/>
        <p:txBody>
          <a:bodyPr/>
          <a:lstStyle/>
          <a:p>
            <a:r>
              <a:rPr lang="nb-NO" dirty="0" err="1" smtClean="0"/>
              <a:t>Pay</a:t>
            </a:r>
            <a:r>
              <a:rPr lang="nb-NO" dirty="0" smtClean="0"/>
              <a:t> </a:t>
            </a:r>
            <a:r>
              <a:rPr lang="nb-NO" dirty="0" err="1" smtClean="0"/>
              <a:t>only</a:t>
            </a:r>
            <a:r>
              <a:rPr lang="nb-NO" dirty="0" smtClean="0"/>
              <a:t> for APCs for </a:t>
            </a:r>
            <a:r>
              <a:rPr lang="nb-NO" dirty="0" err="1" smtClean="0"/>
              <a:t>articles</a:t>
            </a:r>
            <a:r>
              <a:rPr lang="nb-NO" dirty="0" smtClean="0"/>
              <a:t> </a:t>
            </a:r>
            <a:r>
              <a:rPr lang="nb-NO" dirty="0" err="1" smtClean="0"/>
              <a:t>published</a:t>
            </a:r>
            <a:endParaRPr lang="nb-NO" dirty="0"/>
          </a:p>
        </p:txBody>
      </p:sp>
    </p:spTree>
    <p:extLst>
      <p:ext uri="{BB962C8B-B14F-4D97-AF65-F5344CB8AC3E}">
        <p14:creationId xmlns:p14="http://schemas.microsoft.com/office/powerpoint/2010/main" val="12114233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b-NO" dirty="0" smtClean="0"/>
              <a:t>The </a:t>
            </a:r>
            <a:r>
              <a:rPr lang="nb-NO" dirty="0" err="1" smtClean="0"/>
              <a:t>big</a:t>
            </a:r>
            <a:r>
              <a:rPr lang="nb-NO" dirty="0" smtClean="0"/>
              <a:t> </a:t>
            </a:r>
            <a:r>
              <a:rPr lang="nb-NO" dirty="0" err="1" smtClean="0"/>
              <a:t>deals</a:t>
            </a:r>
            <a:r>
              <a:rPr lang="nb-NO" dirty="0" smtClean="0"/>
              <a:t> in Norway</a:t>
            </a:r>
            <a:endParaRPr lang="nb-NO" dirty="0"/>
          </a:p>
        </p:txBody>
      </p:sp>
      <p:graphicFrame>
        <p:nvGraphicFramePr>
          <p:cNvPr id="7" name="Content Placeholder 3"/>
          <p:cNvGraphicFramePr>
            <a:graphicFrameLocks noGrp="1"/>
          </p:cNvGraphicFramePr>
          <p:nvPr>
            <p:ph sz="half" idx="1"/>
            <p:extLst>
              <p:ext uri="{D42A27DB-BD31-4B8C-83A1-F6EECF244321}">
                <p14:modId xmlns:p14="http://schemas.microsoft.com/office/powerpoint/2010/main" val="2185744789"/>
              </p:ext>
            </p:extLst>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5"/>
          <p:cNvSpPr>
            <a:spLocks noGrp="1"/>
          </p:cNvSpPr>
          <p:nvPr>
            <p:ph sz="half" idx="2"/>
          </p:nvPr>
        </p:nvSpPr>
        <p:spPr/>
        <p:txBody>
          <a:bodyPr/>
          <a:lstStyle/>
          <a:p>
            <a:pPr marL="176213" lvl="1" indent="-176213">
              <a:buFont typeface="Arial" panose="020B0604020202020204" pitchFamily="34" charset="0"/>
              <a:buChar char="•"/>
            </a:pPr>
            <a:endParaRPr lang="nb-NO" sz="1800" dirty="0" smtClean="0"/>
          </a:p>
          <a:p>
            <a:pPr marL="176213" lvl="1" indent="-176213">
              <a:buFont typeface="Arial" panose="020B0604020202020204" pitchFamily="34" charset="0"/>
              <a:buChar char="•"/>
            </a:pPr>
            <a:endParaRPr lang="nb-NO" sz="1800" dirty="0"/>
          </a:p>
          <a:p>
            <a:pPr marL="0" lvl="1">
              <a:buFont typeface="Arial" panose="020B0604020202020204" pitchFamily="34" charset="0"/>
              <a:buChar char="•"/>
            </a:pPr>
            <a:endParaRPr lang="nb-NO" dirty="0"/>
          </a:p>
          <a:p>
            <a:r>
              <a:rPr lang="nb-NO" dirty="0" err="1" smtClean="0"/>
              <a:t>Annual</a:t>
            </a:r>
            <a:r>
              <a:rPr lang="nb-NO" dirty="0" smtClean="0"/>
              <a:t> spend </a:t>
            </a:r>
            <a:r>
              <a:rPr lang="nb-NO" dirty="0" err="1" smtClean="0"/>
              <a:t>on</a:t>
            </a:r>
            <a:r>
              <a:rPr lang="nb-NO" dirty="0" smtClean="0"/>
              <a:t> 4 </a:t>
            </a:r>
            <a:r>
              <a:rPr lang="nb-NO" dirty="0" err="1" smtClean="0"/>
              <a:t>big</a:t>
            </a:r>
            <a:r>
              <a:rPr lang="nb-NO" dirty="0" smtClean="0"/>
              <a:t> </a:t>
            </a:r>
            <a:r>
              <a:rPr lang="nb-NO" dirty="0" err="1" smtClean="0"/>
              <a:t>deals</a:t>
            </a:r>
            <a:r>
              <a:rPr lang="nb-NO" dirty="0" smtClean="0"/>
              <a:t> </a:t>
            </a:r>
            <a:r>
              <a:rPr lang="nb-NO" dirty="0" err="1" smtClean="0"/>
              <a:t>approx</a:t>
            </a:r>
            <a:r>
              <a:rPr lang="nb-NO" dirty="0" smtClean="0"/>
              <a:t> NOK 200 000 000</a:t>
            </a:r>
            <a:endParaRPr lang="nb-NO" dirty="0"/>
          </a:p>
        </p:txBody>
      </p:sp>
    </p:spTree>
    <p:extLst>
      <p:ext uri="{BB962C8B-B14F-4D97-AF65-F5344CB8AC3E}">
        <p14:creationId xmlns:p14="http://schemas.microsoft.com/office/powerpoint/2010/main" val="41508429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13008</TotalTime>
  <Words>552</Words>
  <Application>Microsoft Office PowerPoint</Application>
  <PresentationFormat>On-screen Show (4:3)</PresentationFormat>
  <Paragraphs>84</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Access breakdown – Negotiating open access with Elsevier and other publishers</vt:lpstr>
      <vt:lpstr>Disclaimer </vt:lpstr>
      <vt:lpstr>PowerPoint Presentation</vt:lpstr>
      <vt:lpstr>The old story</vt:lpstr>
      <vt:lpstr>Old story not good enough</vt:lpstr>
      <vt:lpstr>Negotations 2018</vt:lpstr>
      <vt:lpstr>Transforming the big deals</vt:lpstr>
      <vt:lpstr>Transforming the big deals</vt:lpstr>
      <vt:lpstr>The big deals in Norway</vt:lpstr>
      <vt:lpstr>Publications by publisher 2011-2016</vt:lpstr>
      <vt:lpstr>Open access by publisher 2011-2016</vt:lpstr>
      <vt:lpstr>Realistic transformation?</vt:lpstr>
      <vt:lpstr>PowerPoint Presentation</vt:lpstr>
      <vt:lpstr>Plan S key principle</vt:lpstr>
      <vt:lpstr>Plan S and transitional big deals</vt:lpstr>
      <vt:lpstr>How will Plan S affect us?</vt:lpstr>
    </vt:vector>
  </TitlesOfParts>
  <Company>UiB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Simon Svanberg</dc:creator>
  <cp:lastModifiedBy>Paul Simon Svanberg</cp:lastModifiedBy>
  <cp:revision>36</cp:revision>
  <dcterms:created xsi:type="dcterms:W3CDTF">2018-10-03T06:56:45Z</dcterms:created>
  <dcterms:modified xsi:type="dcterms:W3CDTF">2018-10-24T07:34:44Z</dcterms:modified>
</cp:coreProperties>
</file>